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3" r:id="rId2"/>
    <p:sldId id="259" r:id="rId3"/>
    <p:sldId id="294" r:id="rId4"/>
    <p:sldId id="278" r:id="rId5"/>
    <p:sldId id="280" r:id="rId6"/>
    <p:sldId id="282" r:id="rId7"/>
    <p:sldId id="295" r:id="rId8"/>
    <p:sldId id="285" r:id="rId9"/>
    <p:sldId id="296" r:id="rId10"/>
    <p:sldId id="297" r:id="rId11"/>
    <p:sldId id="307" r:id="rId12"/>
    <p:sldId id="309" r:id="rId13"/>
    <p:sldId id="304" r:id="rId14"/>
    <p:sldId id="306" r:id="rId15"/>
    <p:sldId id="300" r:id="rId16"/>
    <p:sldId id="305" r:id="rId17"/>
    <p:sldId id="301" r:id="rId18"/>
    <p:sldId id="310" r:id="rId19"/>
    <p:sldId id="314" r:id="rId20"/>
    <p:sldId id="303" r:id="rId21"/>
    <p:sldId id="298" r:id="rId22"/>
    <p:sldId id="311" r:id="rId23"/>
    <p:sldId id="315" r:id="rId24"/>
    <p:sldId id="31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BD09E-B069-46F7-93E9-8A874B9EB3D0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9D2-28BB-4517-B37E-B67FB6E82A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591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Le total prend en compte les chiffres avancé dans les rapports. Ils ne prennent donc pas en compte l’inflation ni l’augmentation de l’activités. Donc, les pertes par années sont bien au-delà des 1883 millions et représente donc plus 2 milliards par années. </a:t>
            </a:r>
          </a:p>
          <a:p>
            <a:r>
              <a:rPr lang="fr-CH" dirty="0"/>
              <a:t>Sans ces baisses, il n’y aura pas de problèmes de finances. Il n’y aurait pas de dette et l’état pour financer largement les services publiques. Attention: les débats sur la dettes sont souvent faussés. La dette n’est pas forcément problématique pour un Etat.  Pour la situation du canton, le montant de la dette a largement diminué dans en terme total que relative au PIB. De plus, son coût a également diminués. Donc, il serait tout à fait possible de recourir à la dette pour financer les services publiques…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9D2-28BB-4517-B37E-B67FB6E82A0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419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Rouge: cotisation sociale</a:t>
            </a:r>
            <a:br>
              <a:rPr lang="fr-CH" dirty="0"/>
            </a:br>
            <a:r>
              <a:rPr lang="fr-CH" dirty="0"/>
              <a:t>Saumon : </a:t>
            </a:r>
            <a:r>
              <a:rPr lang="fr-CH" dirty="0" err="1"/>
              <a:t>impôsition</a:t>
            </a:r>
            <a:r>
              <a:rPr lang="fr-CH" dirty="0"/>
              <a:t> directe (les impôts</a:t>
            </a:r>
            <a:br>
              <a:rPr lang="fr-CH" dirty="0"/>
            </a:br>
            <a:r>
              <a:rPr lang="fr-CH" dirty="0"/>
              <a:t>orange : caisse maladie</a:t>
            </a:r>
            <a:br>
              <a:rPr lang="fr-CH" dirty="0"/>
            </a:br>
            <a:r>
              <a:rPr lang="fr-CH" dirty="0"/>
              <a:t>jaune claire : imposition indirecte (surtout TVA).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9D2-28BB-4517-B37E-B67FB6E82A0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656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Sources : OCSTAT: https://statistique.ge.ch/domaines/20/20_02/tableaux.asp#4 et https://statistique.ge.ch/domaines/20/20_02/tableaux.asp#8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9D2-28BB-4517-B37E-B67FB6E82A0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457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C5000-7821-4FF3-BA76-A31E4FF9A36B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2324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D48BD-041B-6B97-5D86-7FFB60E8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179CFA-4549-280F-0015-AD27B6A5F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46469A9-FE0D-4DEC-A360-34298656F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21C99-7FF1-6F02-CFEA-49EE79EB5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C5000-7821-4FF3-BA76-A31E4FF9A36B}" type="slidenum">
              <a:rPr lang="fr-CH" smtClean="0"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44523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2824F-CACE-041C-AF5C-AEC389E2A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199EFE-DF9A-74D2-F58C-3CDF4C9BB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A0ED056-DDA3-CAF1-80C5-E1A9CCDF7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C40116-A436-E11F-AA9C-5FA314C0A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C5000-7821-4FF3-BA76-A31E4FF9A36B}" type="slidenum">
              <a:rPr lang="fr-CH" smtClean="0"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9447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9D2-28BB-4517-B37E-B67FB6E82A09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643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9D2-28BB-4517-B37E-B67FB6E82A09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246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606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69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702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534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49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671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797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252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066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592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565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A800-6DCE-4939-86DC-E0B873D345D5}" type="datetimeFigureOut">
              <a:rPr lang="fr-CH" smtClean="0"/>
              <a:t>25.05.2026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CE6FD-7A22-437B-9DAB-F0737E85E3B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985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.ch/budget-comptes-notations/plan-financier-quadrienn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63821-0945-9C07-8C30-11BBCB51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Présentation à l’AG de la fonction publique du 21 mai 2026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5044FF-6B49-8E26-5E1B-FA8F2794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570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8F1C8-BC77-C55D-C5F7-78364620F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ED5F89-54CF-FE48-115C-2B9C092E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137241"/>
          </a:xfrm>
        </p:spPr>
        <p:txBody>
          <a:bodyPr>
            <a:normAutofit/>
          </a:bodyPr>
          <a:lstStyle/>
          <a:p>
            <a:pPr algn="ctr"/>
            <a:r>
              <a:rPr lang="fr-CH" sz="3600" dirty="0">
                <a:solidFill>
                  <a:schemeClr val="accent1"/>
                </a:solidFill>
                <a:latin typeface="Abadi" panose="020B0604020104020204" pitchFamily="34" charset="0"/>
              </a:rPr>
              <a:t>PFQ 2026-2029</a:t>
            </a:r>
            <a:endParaRPr lang="fr-CH" sz="3600" b="0" dirty="0">
              <a:latin typeface="Abadi" panose="020B06040201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46E8C5-0B4A-FE8C-CAA7-FB9CED2D0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24" y="1580955"/>
            <a:ext cx="9587388" cy="14523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3CDFBE-7ED2-CBB5-C615-C4ACF7578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1" y="3033349"/>
            <a:ext cx="9625594" cy="3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3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6CDED-A5D4-4AD2-66CA-20FAD9CBA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Deux approches:</a:t>
            </a:r>
          </a:p>
          <a:p>
            <a:pPr lvl="1"/>
            <a:r>
              <a:rPr lang="fr-CH" dirty="0"/>
              <a:t>Propres idées du groupes avec un «large consensus au sein du groupe de travail».</a:t>
            </a:r>
          </a:p>
          <a:p>
            <a:pPr lvl="1"/>
            <a:r>
              <a:rPr lang="fr-CH" dirty="0"/>
              <a:t>Démarche participative en invitant le personnel et les cadres à proposer des pistes d’économie</a:t>
            </a:r>
          </a:p>
          <a:p>
            <a:pPr marL="457200" lvl="1" indent="0">
              <a:buNone/>
            </a:pPr>
            <a:r>
              <a:rPr lang="fr-CH" dirty="0"/>
              <a:t>«(…) </a:t>
            </a:r>
            <a:r>
              <a:rPr lang="fr-FR" dirty="0"/>
              <a:t>qui a notamment été utilisé par l’Union des cadres de l’administration en remettant 39 propositions au groupe de travail. »</a:t>
            </a:r>
            <a:endParaRPr lang="fr-CH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96285AF-F887-7C7C-731E-BEEB17ADF95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/>
              <a:t>Le rapport «</a:t>
            </a:r>
            <a:r>
              <a:rPr lang="fr-CH" dirty="0" err="1"/>
              <a:t>Zuin</a:t>
            </a:r>
            <a:r>
              <a:rPr lang="fr-CH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1920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BF79D-17FA-06EF-84BD-1BD9D5AF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BA4C4-2DD5-5CFA-59B6-50D80E7C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Leur présupposé: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80E39BD-3391-2C86-56FD-3C2C67954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378" y="5146634"/>
            <a:ext cx="7597798" cy="7773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92C152-D006-1E89-3A89-63B0F31A2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378" y="1439983"/>
            <a:ext cx="7674005" cy="37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8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173A1-15FD-5899-F293-957C55B6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Mesures pouvant être réalisées avant 2029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7AE3BD7-4432-5537-C86E-28F9C8FAE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0766"/>
            <a:ext cx="55721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F3C43-8CD0-2FA3-1E99-7C4DA4B7C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5ADC5A5-5A90-A09A-8476-5DD27D497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0766"/>
            <a:ext cx="5572104" cy="4351338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7EAF5301-4AC0-5FD9-7631-C5B5DD3D64C5}"/>
              </a:ext>
            </a:extLst>
          </p:cNvPr>
          <p:cNvSpPr txBox="1">
            <a:spLocks/>
          </p:cNvSpPr>
          <p:nvPr/>
        </p:nvSpPr>
        <p:spPr>
          <a:xfrm>
            <a:off x="6576935" y="3370653"/>
            <a:ext cx="5080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2800" dirty="0"/>
              <a:t>+ 19 mesures à moyens termes pour 300 millions, dont 150 sur les HUG et 100 millions sur le personnel</a:t>
            </a:r>
          </a:p>
          <a:p>
            <a:endParaRPr lang="fr-CH" sz="12800" dirty="0"/>
          </a:p>
          <a:p>
            <a:r>
              <a:rPr lang="fr-CH" sz="12800" dirty="0"/>
              <a:t>+ d’autres mesures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BDE5330-FA13-8D9A-1EC2-829CFFE79A56}"/>
              </a:ext>
            </a:extLst>
          </p:cNvPr>
          <p:cNvSpPr txBox="1">
            <a:spLocks/>
          </p:cNvSpPr>
          <p:nvPr/>
        </p:nvSpPr>
        <p:spPr>
          <a:xfrm>
            <a:off x="838200" y="4225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/>
              <a:t>Mesures pouvant être réalisées avant 2029</a:t>
            </a:r>
          </a:p>
        </p:txBody>
      </p:sp>
    </p:spTree>
    <p:extLst>
      <p:ext uri="{BB962C8B-B14F-4D97-AF65-F5344CB8AC3E}">
        <p14:creationId xmlns:p14="http://schemas.microsoft.com/office/powerpoint/2010/main" val="372338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837FC-BAF8-AB9B-F05C-9429F60A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A25FE5-96FE-8A67-1E07-92AC13926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B8F940-9711-CEA4-67D3-4591CC0CE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315" y="64958"/>
            <a:ext cx="4256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63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FFACA-3D3E-AE65-712B-5FA0345D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402EFC-24DC-EC2A-684C-1F0905204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A49D6F-149C-0A83-586A-DE3774357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047" y="0"/>
            <a:ext cx="637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4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A7299-684F-2F0B-738F-0C89D655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ED57F25-77E6-54CE-3A18-3A1B60D5A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78" y="1560014"/>
            <a:ext cx="11212643" cy="20762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2DD8FB-C016-2325-DBD0-FE829E72D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42" y="3630086"/>
            <a:ext cx="11397313" cy="3335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B848B0-FBBB-5E12-BC56-B00D12B7B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54" y="365125"/>
            <a:ext cx="11212643" cy="11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6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F5B95-2224-7C12-05C1-A3DD4606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19 Mesures à moyen terme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70BA40-A32C-01DD-75B7-C45ED880B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Augmentation du temps de travail de 40h à 41h30, </a:t>
            </a:r>
          </a:p>
          <a:p>
            <a:r>
              <a:rPr lang="fr-CH" sz="3600" dirty="0"/>
              <a:t>Facilitation des licenciements :</a:t>
            </a:r>
          </a:p>
          <a:p>
            <a:pPr marL="457200" lvl="1" indent="0">
              <a:buNone/>
            </a:pPr>
            <a:r>
              <a:rPr lang="fr-FR" sz="3200" dirty="0"/>
              <a:t>« L’art. 22 LPAC, qui prévoit la « disparition durable d’un motif d’engagement » comme motif fondé de résiliation des rapports de travail, est trop restrictif. Supprimer le ca </a:t>
            </a:r>
            <a:r>
              <a:rPr lang="fr-FR" sz="3200" dirty="0" err="1"/>
              <a:t>ractère</a:t>
            </a:r>
            <a:r>
              <a:rPr lang="fr-FR" sz="3200" dirty="0"/>
              <a:t> « durable » permettrait d’augmenter la souplesse de gestion(…) »</a:t>
            </a:r>
            <a:endParaRPr lang="fr-CH" sz="3200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48504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66A90-A1E1-9723-AD52-7A2369C84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607FA-6E43-BEB6-DECB-B1CA073C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19 Mesures à moyen terme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B1B33F-05EE-3815-18D9-52985495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sz="3200" dirty="0"/>
              <a:t>Revoir la structure de la filière des soins infirmiers aux HUG. Economiser 72 millions, c’est-à-dire couper 10%! </a:t>
            </a:r>
          </a:p>
          <a:p>
            <a:pPr marL="0" indent="0">
              <a:buNone/>
            </a:pPr>
            <a:r>
              <a:rPr lang="fr-CH" sz="3200" dirty="0"/>
              <a:t>«</a:t>
            </a:r>
            <a:r>
              <a:rPr lang="fr-FR" sz="3200" dirty="0"/>
              <a:t>Le turnover au sein de la filière pourrait permettre de réaliser la mesure progressivement au fur et à mesure des départs. »</a:t>
            </a:r>
            <a:endParaRPr lang="fr-CH" sz="3200" dirty="0"/>
          </a:p>
          <a:p>
            <a:r>
              <a:rPr lang="fr-CH" sz="3200" dirty="0"/>
              <a:t>Réduction de la subvention de 20 millions pour la formation médicale</a:t>
            </a:r>
          </a:p>
          <a:p>
            <a:r>
              <a:rPr lang="fr-CH" sz="3200" dirty="0"/>
              <a:t>Utiliser l’IA pour virer du personnel.</a:t>
            </a:r>
          </a:p>
          <a:p>
            <a:r>
              <a:rPr lang="fr-CH" sz="3200" dirty="0"/>
              <a:t>Et d’autres horreurs!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5186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3974" y="228737"/>
            <a:ext cx="10548025" cy="2835739"/>
          </a:xfrm>
        </p:spPr>
        <p:txBody>
          <a:bodyPr>
            <a:noAutofit/>
          </a:bodyPr>
          <a:lstStyle/>
          <a:p>
            <a:pPr algn="l"/>
            <a:r>
              <a:rPr lang="fr-CH" sz="4000" b="1" dirty="0"/>
              <a:t>Des décennies de cadeaux fiscaux aux plus riches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34075"/>
            <a:ext cx="12192000" cy="9239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H" dirty="0"/>
              <a:t>18 mai 2026</a:t>
            </a:r>
          </a:p>
        </p:txBody>
      </p:sp>
    </p:spTree>
    <p:extLst>
      <p:ext uri="{BB962C8B-B14F-4D97-AF65-F5344CB8AC3E}">
        <p14:creationId xmlns:p14="http://schemas.microsoft.com/office/powerpoint/2010/main" val="46129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93E0A-CF95-4B9A-00C7-A0B8426B7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A1D34B-2778-125B-B942-DF81EC874025}"/>
              </a:ext>
            </a:extLst>
          </p:cNvPr>
          <p:cNvSpPr/>
          <p:nvPr/>
        </p:nvSpPr>
        <p:spPr>
          <a:xfrm>
            <a:off x="0" y="5934075"/>
            <a:ext cx="12192000" cy="9239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H" dirty="0"/>
              <a:t>21 mai 2026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9154217-BC94-9F7B-24B5-FD4F95DDD8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La lutte syndicale</a:t>
            </a:r>
          </a:p>
        </p:txBody>
      </p:sp>
    </p:spTree>
    <p:extLst>
      <p:ext uri="{BB962C8B-B14F-4D97-AF65-F5344CB8AC3E}">
        <p14:creationId xmlns:p14="http://schemas.microsoft.com/office/powerpoint/2010/main" val="362149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32D8A16-3778-8896-D3E3-89F886B2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188" b="18181"/>
          <a:stretch>
            <a:fillRect/>
          </a:stretch>
        </p:blipFill>
        <p:spPr>
          <a:xfrm>
            <a:off x="1003766" y="2173574"/>
            <a:ext cx="9581791" cy="11267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C6136E-64F2-5831-BBAF-68B59452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121"/>
          <a:stretch>
            <a:fillRect/>
          </a:stretch>
        </p:blipFill>
        <p:spPr>
          <a:xfrm>
            <a:off x="1003766" y="336424"/>
            <a:ext cx="9581791" cy="1887117"/>
          </a:xfrm>
          <a:prstGeom prst="rect">
            <a:avLst/>
          </a:prstGeom>
        </p:spPr>
      </p:pic>
      <p:sp>
        <p:nvSpPr>
          <p:cNvPr id="9" name="Explosion : 14 points 8">
            <a:extLst>
              <a:ext uri="{FF2B5EF4-FFF2-40B4-BE49-F238E27FC236}">
                <a16:creationId xmlns:a16="http://schemas.microsoft.com/office/drawing/2014/main" id="{D3179829-D941-EF4C-6574-0CE240884F1E}"/>
              </a:ext>
            </a:extLst>
          </p:cNvPr>
          <p:cNvSpPr/>
          <p:nvPr/>
        </p:nvSpPr>
        <p:spPr>
          <a:xfrm>
            <a:off x="8804224" y="1524000"/>
            <a:ext cx="1389088" cy="64957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xplosion : 14 points 9">
            <a:extLst>
              <a:ext uri="{FF2B5EF4-FFF2-40B4-BE49-F238E27FC236}">
                <a16:creationId xmlns:a16="http://schemas.microsoft.com/office/drawing/2014/main" id="{910B4FF0-2AE3-D72E-3310-80CEDE7384C6}"/>
              </a:ext>
            </a:extLst>
          </p:cNvPr>
          <p:cNvSpPr/>
          <p:nvPr/>
        </p:nvSpPr>
        <p:spPr>
          <a:xfrm>
            <a:off x="8741764" y="2081134"/>
            <a:ext cx="1389088" cy="64957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xplosion : 14 points 10">
            <a:extLst>
              <a:ext uri="{FF2B5EF4-FFF2-40B4-BE49-F238E27FC236}">
                <a16:creationId xmlns:a16="http://schemas.microsoft.com/office/drawing/2014/main" id="{3CC8A2F3-F07D-4681-3652-D1F008CC89D5}"/>
              </a:ext>
            </a:extLst>
          </p:cNvPr>
          <p:cNvSpPr/>
          <p:nvPr/>
        </p:nvSpPr>
        <p:spPr>
          <a:xfrm>
            <a:off x="8741764" y="2638268"/>
            <a:ext cx="1389088" cy="64957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1D6A3D-4ED3-4AAF-B68A-D9269A39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00"/>
          <a:stretch>
            <a:fillRect/>
          </a:stretch>
        </p:blipFill>
        <p:spPr>
          <a:xfrm>
            <a:off x="1003766" y="3274089"/>
            <a:ext cx="9384419" cy="5605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1D26ADC-CD5A-B853-E7E7-08D3CDD18A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138" b="29782"/>
          <a:stretch>
            <a:fillRect/>
          </a:stretch>
        </p:blipFill>
        <p:spPr>
          <a:xfrm>
            <a:off x="1003765" y="3841243"/>
            <a:ext cx="9384419" cy="163471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A19DB36-F971-9F81-6B3D-E145C5B6F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112"/>
          <a:stretch>
            <a:fillRect/>
          </a:stretch>
        </p:blipFill>
        <p:spPr>
          <a:xfrm>
            <a:off x="1003765" y="5480834"/>
            <a:ext cx="9384420" cy="656759"/>
          </a:xfrm>
          <a:prstGeom prst="rect">
            <a:avLst/>
          </a:prstGeom>
        </p:spPr>
      </p:pic>
      <p:sp>
        <p:nvSpPr>
          <p:cNvPr id="18" name="Explosion : 14 points 17">
            <a:extLst>
              <a:ext uri="{FF2B5EF4-FFF2-40B4-BE49-F238E27FC236}">
                <a16:creationId xmlns:a16="http://schemas.microsoft.com/office/drawing/2014/main" id="{4A7AEF44-0261-1A2D-D5F7-A6F1922FDE0B}"/>
              </a:ext>
            </a:extLst>
          </p:cNvPr>
          <p:cNvSpPr/>
          <p:nvPr/>
        </p:nvSpPr>
        <p:spPr>
          <a:xfrm>
            <a:off x="8804224" y="3131682"/>
            <a:ext cx="1389088" cy="64957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xplosion : 14 points 18">
            <a:extLst>
              <a:ext uri="{FF2B5EF4-FFF2-40B4-BE49-F238E27FC236}">
                <a16:creationId xmlns:a16="http://schemas.microsoft.com/office/drawing/2014/main" id="{83F6B83C-661D-F75C-505E-827410BC5184}"/>
              </a:ext>
            </a:extLst>
          </p:cNvPr>
          <p:cNvSpPr/>
          <p:nvPr/>
        </p:nvSpPr>
        <p:spPr>
          <a:xfrm>
            <a:off x="8741764" y="3672589"/>
            <a:ext cx="1389088" cy="64957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xplosion : 14 points 19">
            <a:extLst>
              <a:ext uri="{FF2B5EF4-FFF2-40B4-BE49-F238E27FC236}">
                <a16:creationId xmlns:a16="http://schemas.microsoft.com/office/drawing/2014/main" id="{40395039-3A84-1628-B770-8977471477FC}"/>
              </a:ext>
            </a:extLst>
          </p:cNvPr>
          <p:cNvSpPr/>
          <p:nvPr/>
        </p:nvSpPr>
        <p:spPr>
          <a:xfrm>
            <a:off x="8772994" y="4235610"/>
            <a:ext cx="1389088" cy="64957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xplosion : 14 points 20">
            <a:extLst>
              <a:ext uri="{FF2B5EF4-FFF2-40B4-BE49-F238E27FC236}">
                <a16:creationId xmlns:a16="http://schemas.microsoft.com/office/drawing/2014/main" id="{0AE7B4F2-2B53-20EF-D2B9-1E025B745B3B}"/>
              </a:ext>
            </a:extLst>
          </p:cNvPr>
          <p:cNvSpPr/>
          <p:nvPr/>
        </p:nvSpPr>
        <p:spPr>
          <a:xfrm>
            <a:off x="8741764" y="4776517"/>
            <a:ext cx="1389088" cy="64957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xplosion : 14 points 21">
            <a:extLst>
              <a:ext uri="{FF2B5EF4-FFF2-40B4-BE49-F238E27FC236}">
                <a16:creationId xmlns:a16="http://schemas.microsoft.com/office/drawing/2014/main" id="{B92D841A-1709-F49B-E5D5-08F02DB2B812}"/>
              </a:ext>
            </a:extLst>
          </p:cNvPr>
          <p:cNvSpPr/>
          <p:nvPr/>
        </p:nvSpPr>
        <p:spPr>
          <a:xfrm>
            <a:off x="8804224" y="5372166"/>
            <a:ext cx="1389088" cy="64957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70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ACEF8-8DBF-0A2F-E804-803AAFE8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D2AF20-8516-4C0C-7015-79B726C0F5CE}"/>
              </a:ext>
            </a:extLst>
          </p:cNvPr>
          <p:cNvSpPr/>
          <p:nvPr/>
        </p:nvSpPr>
        <p:spPr>
          <a:xfrm>
            <a:off x="0" y="5934075"/>
            <a:ext cx="12192000" cy="9239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H" dirty="0"/>
              <a:t>21 mai 2026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9062C01-F3CD-910D-9398-1BEBA2FE7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Proposition de résolution</a:t>
            </a:r>
          </a:p>
        </p:txBody>
      </p:sp>
    </p:spTree>
    <p:extLst>
      <p:ext uri="{BB962C8B-B14F-4D97-AF65-F5344CB8AC3E}">
        <p14:creationId xmlns:p14="http://schemas.microsoft.com/office/powerpoint/2010/main" val="95515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E949FCC-60FD-1751-137D-92ADB337BD82}"/>
              </a:ext>
            </a:extLst>
          </p:cNvPr>
          <p:cNvSpPr txBox="1"/>
          <p:nvPr/>
        </p:nvSpPr>
        <p:spPr>
          <a:xfrm>
            <a:off x="1148861" y="531855"/>
            <a:ext cx="989427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CH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Résolution de l’Assemblée du personnel de la fonction publique et du secteur subventionné genevois</a:t>
            </a:r>
            <a:endParaRPr lang="fr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CH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Réunie en assemblée le 21 mai 2026 le personnel de la fonction publique et du secteur subventionné adopte la résolution suivante :</a:t>
            </a:r>
            <a:endParaRPr lang="fr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CH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Considérant :</a:t>
            </a:r>
            <a:endParaRPr lang="fr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les comptes de l’État présentent cinq années consécutives de résultats positifs et que la situation financière globale du canton demeure bonne ;</a:t>
            </a:r>
            <a:endParaRPr lang="fr-CH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le Plan financier quadriennal (PFQ) 2026-2029 prévoit déjà plus de 500 millions de francs d’économies, avec des conséquences importantes pour les prestations publiques et les conditions de travail du personnel ;</a:t>
            </a:r>
            <a:endParaRPr lang="fr-CH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la précarité a fortement augmenté ces dernières années dans l’ensemble de la population et pour toutes les tranches d’âge, accentuant les besoins en prestations publiques accessibles et de qualité ;</a:t>
            </a:r>
            <a:endParaRPr lang="fr-CH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le Conseil d’État a annoncé sa volonté de mettre en œuvre un nouveau plan d’économies de plus de 500 millions de francs supplémentaires ;</a:t>
            </a:r>
            <a:endParaRPr lang="fr-CH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ce plan a été confié à un organisme privé et que son rapport a été rendu public le jeudi 7 mai 2026;</a:t>
            </a:r>
            <a:endParaRPr lang="fr-CH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qu’il comprend des mesures d’austérité particulièrement violentes et inadaptées au contexte, sans proposition de recettes supplémentaires touchant les plus aisé-e-s et sans aucune négociation préalable. </a:t>
            </a:r>
            <a:endParaRPr lang="fr-CH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24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DB69324-BA78-8F28-01C4-0F1392CE9496}"/>
              </a:ext>
            </a:extLst>
          </p:cNvPr>
          <p:cNvSpPr txBox="1"/>
          <p:nvPr/>
        </p:nvSpPr>
        <p:spPr>
          <a:xfrm>
            <a:off x="673240" y="309245"/>
            <a:ext cx="11048162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CH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L’Assemblée du personnel :</a:t>
            </a:r>
            <a:endParaRPr lang="fr-CH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fr-CH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exige le retrait de tout plan d’austérité du Conseil d’État, celui-ci incluant celle du PFQ 2026-2029 (suppression des annuités, mesures anti-sociales déjà mises en place) </a:t>
            </a:r>
            <a:endParaRPr lang="fr-CH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fr-CH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exige le rejet par le Conseil d’Etat du rapport </a:t>
            </a:r>
            <a:r>
              <a:rPr lang="fr-CH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Zuin</a:t>
            </a:r>
            <a:r>
              <a:rPr lang="fr-CH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de ses mesures ; </a:t>
            </a:r>
            <a:endParaRPr lang="fr-CH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fr-CH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exige l’augmentation des prestations dévolues à la population ;</a:t>
            </a:r>
            <a:endParaRPr lang="fr-CH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fr-CH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exige une réévaluation immédiatement de la part du gouvernement s’agissant des projections fiscales, celles-ci devant être selon tout vraisemblance positives en 2026 et ce pour la sixième année consécutive ;</a:t>
            </a:r>
            <a:endParaRPr lang="fr-CH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fr-CH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 échéance au 26 mai 2026 au Conseil d’État pour répondre à ces revendications ; </a:t>
            </a:r>
            <a:endParaRPr lang="fr-CH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fr-CH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appelle à une grève de trois jours bloc, reconductible, de l’ensemble de la fonction publique et du secteur subventionné dès le 2 juin si ces exigences n’étaient pas satisfaites dans ce délai </a:t>
            </a:r>
            <a:r>
              <a:rPr lang="fr-CH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CH" sz="2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fr-CH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Appel à une grève générale en cas d’annonce des mesures d’économies par le Conseil d’Etat ou le Grand Conseil</a:t>
            </a:r>
            <a:endParaRPr lang="fr-CH" sz="2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fr-CH" sz="2400" dirty="0"/>
              <a:t>Adoptée par l’Assemblée du personnel de la fonction publique et du secteur subventionné genevois, le jeudi 21 mai 2026 </a:t>
            </a:r>
          </a:p>
          <a:p>
            <a:pPr lvl="0">
              <a:tabLst>
                <a:tab pos="457200" algn="l"/>
              </a:tabLst>
            </a:pPr>
            <a:endParaRPr lang="fr-CH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2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588901A-D007-484D-B077-76958D2047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869004"/>
              </p:ext>
            </p:extLst>
          </p:nvPr>
        </p:nvGraphicFramePr>
        <p:xfrm>
          <a:off x="0" y="0"/>
          <a:ext cx="12192000" cy="6703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78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CH" sz="1200" u="none" strike="noStrike" dirty="0">
                          <a:effectLst/>
                        </a:rPr>
                        <a:t>Les baisses d'impôt sur les riches et sur le capital/la fortune (GE/CH)</a:t>
                      </a:r>
                      <a:endParaRPr lang="fr-CH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900" u="none" strike="noStrike" dirty="0">
                          <a:effectLst/>
                        </a:rPr>
                        <a:t>Pertes (</a:t>
                      </a:r>
                      <a:r>
                        <a:rPr lang="fr-CH" sz="900" u="none" strike="noStrike" dirty="0" err="1">
                          <a:effectLst/>
                        </a:rPr>
                        <a:t>mios</a:t>
                      </a:r>
                      <a:r>
                        <a:rPr lang="fr-CH" sz="900" u="none" strike="noStrike">
                          <a:effectLst/>
                        </a:rPr>
                        <a:t>) / an</a:t>
                      </a:r>
                      <a:endParaRPr lang="fr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95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 dirty="0">
                          <a:effectLst/>
                        </a:rPr>
                        <a:t>1998</a:t>
                      </a:r>
                      <a:endParaRPr lang="fr-CH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CH: </a:t>
                      </a:r>
                      <a:r>
                        <a:rPr lang="fr-CH" sz="1000" b="1" u="none" strike="noStrike" dirty="0">
                          <a:effectLst/>
                        </a:rPr>
                        <a:t>RIE I</a:t>
                      </a:r>
                      <a:r>
                        <a:rPr lang="fr-CH" sz="1000" u="none" strike="noStrike" dirty="0">
                          <a:effectLst/>
                        </a:rPr>
                        <a:t>: </a:t>
                      </a:r>
                      <a:r>
                        <a:rPr lang="fr-CH" sz="1000" b="1" u="none" strike="noStrike" dirty="0">
                          <a:effectLst/>
                        </a:rPr>
                        <a:t>Suppression de l’IFD sur le capital </a:t>
                      </a:r>
                      <a:r>
                        <a:rPr lang="fr-CH" sz="1000" u="none" strike="noStrike" dirty="0">
                          <a:effectLst/>
                        </a:rPr>
                        <a:t>des entreprises, et </a:t>
                      </a:r>
                      <a:r>
                        <a:rPr lang="fr-CH" sz="1000" b="1" u="none" strike="noStrike" dirty="0">
                          <a:effectLst/>
                        </a:rPr>
                        <a:t>ouverture à la sous-taxation des E étrangères </a:t>
                      </a:r>
                      <a:endParaRPr lang="fr-CH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7  (1997)        25 (2011)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740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1999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PP-GE: acceptation de </a:t>
                      </a:r>
                      <a:r>
                        <a:rPr lang="fr-CH" sz="1000" b="1" u="none" strike="noStrike" dirty="0">
                          <a:effectLst/>
                        </a:rPr>
                        <a:t>l‘IN libérale de baisse de 12 % d'impôt</a:t>
                      </a:r>
                      <a:r>
                        <a:rPr lang="fr-CH" sz="1000" u="none" strike="noStrike" dirty="0">
                          <a:effectLst/>
                        </a:rPr>
                        <a:t>, contre l'avis du Conseil d'Etat et du Grand Conseil. Affaiblit progressivité: -12% sur l’impôt (proportion fixe, donc pourcentage + élevé si  taux + élevé: -1.3% pour 11.6% (50’000 de revenu);  -3.31%. pour taux de 27.61% (pour 5 </a:t>
                      </a:r>
                      <a:r>
                        <a:rPr lang="fr-CH" sz="1000" u="none" strike="noStrike" dirty="0" err="1">
                          <a:effectLst/>
                        </a:rPr>
                        <a:t>mios</a:t>
                      </a:r>
                      <a:r>
                        <a:rPr lang="fr-CH" sz="1000" u="none" strike="noStrike" dirty="0">
                          <a:effectLst/>
                        </a:rPr>
                        <a:t>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250 (1999), 487 (2014)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283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2000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GE: </a:t>
                      </a:r>
                      <a:r>
                        <a:rPr lang="fr-CH" sz="1000" b="1" u="none" strike="noStrike" dirty="0">
                          <a:effectLst/>
                        </a:rPr>
                        <a:t>suppression du droit des pauvres </a:t>
                      </a:r>
                      <a:r>
                        <a:rPr lang="fr-CH" sz="1000" u="none" strike="noStrike" dirty="0">
                          <a:effectLst/>
                        </a:rPr>
                        <a:t>(contre avis CE et GC), 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12 (2000)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36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2004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acceptation l'initiative </a:t>
                      </a:r>
                      <a:r>
                        <a:rPr lang="fr-CH" sz="1000" u="none" strike="noStrike" dirty="0" err="1">
                          <a:effectLst/>
                        </a:rPr>
                        <a:t>Casatax</a:t>
                      </a:r>
                      <a:r>
                        <a:rPr lang="fr-CH" sz="1000" u="none" strike="noStrike" dirty="0">
                          <a:effectLst/>
                        </a:rPr>
                        <a:t> supprimant les </a:t>
                      </a:r>
                      <a:r>
                        <a:rPr lang="fr-CH" sz="1000" b="1" u="none" strike="noStrike" dirty="0">
                          <a:effectLst/>
                        </a:rPr>
                        <a:t>droits d'enregistrement pour les transactions immobilières de moins d'1 millions</a:t>
                      </a:r>
                      <a:r>
                        <a:rPr lang="fr-CH" sz="1000" u="none" strike="noStrike" dirty="0">
                          <a:effectLst/>
                        </a:rPr>
                        <a:t>, et diminuant la taxe sur la création d'hypothèques. 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20 (2004)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495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2004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PP: suppression de l'impôt cantonal sur les successions et les donations (déjà inexistante au niveau fédéral), pour les héritiers en ligne directe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66 (2001)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495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2005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PM suppression impôt sur capital pour nouvelles sociétés ou celles s'installant à Genève pour les 3 1</a:t>
                      </a:r>
                      <a:r>
                        <a:rPr lang="fr-CH" sz="1000" u="none" strike="noStrike" baseline="30000" dirty="0">
                          <a:effectLst/>
                        </a:rPr>
                        <a:t>es</a:t>
                      </a:r>
                      <a:r>
                        <a:rPr lang="fr-CH" sz="1000" u="none" strike="noStrike" dirty="0">
                          <a:effectLst/>
                        </a:rPr>
                        <a:t> années, + GE: baisse taxes véhicules de transports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12 (2005)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495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2007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PP: augmentation de la déductibilité des donations jusqu'à 20 % du revenu, et exonérations diverses (= pour riches)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 err="1">
                          <a:effectLst/>
                        </a:rPr>
                        <a:t>nc</a:t>
                      </a:r>
                      <a:r>
                        <a:rPr lang="fr-CH" sz="1000" u="none" strike="noStrike" dirty="0">
                          <a:effectLst/>
                        </a:rPr>
                        <a:t>, plusieurs 10</a:t>
                      </a:r>
                      <a:r>
                        <a:rPr lang="fr-CH" sz="1000" u="none" strike="noStrike" baseline="30000" dirty="0">
                          <a:effectLst/>
                        </a:rPr>
                        <a:t>aines</a:t>
                      </a:r>
                      <a:r>
                        <a:rPr lang="fr-CH" sz="1000" u="none" strike="noStrike" dirty="0">
                          <a:effectLst/>
                        </a:rPr>
                        <a:t> </a:t>
                      </a:r>
                      <a:r>
                        <a:rPr lang="fr-CH" sz="1000" u="none" strike="noStrike" dirty="0" err="1">
                          <a:effectLst/>
                        </a:rPr>
                        <a:t>mios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329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2008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RIE2 PM+PP : introduction de la problématique de </a:t>
                      </a:r>
                      <a:r>
                        <a:rPr lang="fr-CH" sz="1000" u="sng" strike="noStrike" dirty="0">
                          <a:effectLst/>
                        </a:rPr>
                        <a:t>l'apport en capital</a:t>
                      </a:r>
                      <a:r>
                        <a:rPr lang="fr-CH" sz="1000" u="none" strike="noStrike" dirty="0">
                          <a:effectLst/>
                        </a:rPr>
                        <a:t>, et de </a:t>
                      </a:r>
                      <a:r>
                        <a:rPr lang="fr-CH" sz="1000" u="sng" strike="noStrike" dirty="0">
                          <a:effectLst/>
                        </a:rPr>
                        <a:t>l’exonération de 50% de l’imposition des  dividendes </a:t>
                      </a:r>
                      <a:r>
                        <a:rPr lang="fr-CH" sz="1000" u="none" strike="noStrike" dirty="0">
                          <a:effectLst/>
                        </a:rPr>
                        <a:t>en cas de participation qualifiée de 10% min des actions. </a:t>
                      </a:r>
                      <a:endParaRPr lang="fr-CH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 err="1">
                          <a:effectLst/>
                        </a:rPr>
                        <a:t>nc</a:t>
                      </a:r>
                      <a:r>
                        <a:rPr lang="fr-CH" sz="1000" u="none" strike="noStrike" dirty="0">
                          <a:effectLst/>
                        </a:rPr>
                        <a:t>, plusieurs 10</a:t>
                      </a:r>
                      <a:r>
                        <a:rPr lang="fr-CH" sz="1000" u="none" strike="noStrike" baseline="30000" dirty="0">
                          <a:effectLst/>
                        </a:rPr>
                        <a:t>aines</a:t>
                      </a:r>
                      <a:r>
                        <a:rPr lang="fr-CH" sz="1000" u="none" strike="noStrike" dirty="0">
                          <a:effectLst/>
                        </a:rPr>
                        <a:t> </a:t>
                      </a:r>
                      <a:r>
                        <a:rPr lang="fr-CH" sz="1000" u="none" strike="noStrike" dirty="0" err="1">
                          <a:effectLst/>
                        </a:rPr>
                        <a:t>mios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283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2009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PM: Baisse de la fiscalité genevoise des entreprises (suite GE de RIE II) 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28 (2008)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495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2009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PP: baisse fiscalité dite des familles/bouclier fiscal</a:t>
                      </a:r>
                      <a:endParaRPr lang="fr-CH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350 (2010), 433 (2012)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283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2011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déduction de l'impôt foncier 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non évalué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283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2019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 Augmentation déduction frais garde enfants par des tiers (de 4000 à 25'000)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7.7 (2018)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2020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RFFA: déduction accrues pour les grosses entreprises (les PME n'ont pas de R&amp;D, etc.); imputation de l'impôt sur le bénéfice sur l'impôt sur le capital, = exonération progressive de tout impôt sur le capital </a:t>
                      </a:r>
                      <a:endParaRPr lang="fr-CH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186 (2020), 430 5e année 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283">
                <a:tc>
                  <a:txBody>
                    <a:bodyPr/>
                    <a:lstStyle/>
                    <a:p>
                      <a:pPr algn="r" rtl="0" fontAlgn="ctr"/>
                      <a:r>
                        <a:rPr lang="fr-CH" sz="1000" u="none" strike="noStrike">
                          <a:effectLst/>
                        </a:rPr>
                        <a:t>2021</a:t>
                      </a:r>
                      <a:endParaRPr lang="fr-CH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000" u="none" strike="noStrike" dirty="0">
                          <a:effectLst/>
                        </a:rPr>
                        <a:t>PP: augmentation déductions pour charges de familles (contre avis </a:t>
                      </a:r>
                      <a:r>
                        <a:rPr lang="fr-CH" sz="1000" u="none" strike="noStrike" dirty="0" err="1">
                          <a:effectLst/>
                        </a:rPr>
                        <a:t>Fontanet</a:t>
                      </a:r>
                      <a:r>
                        <a:rPr lang="fr-CH" sz="1000" u="none" strike="noStrike" dirty="0">
                          <a:effectLst/>
                        </a:rPr>
                        <a:t> / RFFA)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00" u="none" strike="noStrike" dirty="0">
                          <a:effectLst/>
                        </a:rPr>
                        <a:t>74 (2020)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283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fr-CH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calaSans"/>
                        </a:rPr>
                        <a:t>LEFI (Loi sur l'estimation fiscale de certains immeubles)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r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 (2022)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283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fr-CH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ScalaSans"/>
                        </a:rPr>
                        <a:t>Baisse LIPP, imposition personne physique, 8,7% en moyenne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 (2024)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1814558"/>
                  </a:ext>
                </a:extLst>
              </a:tr>
              <a:tr h="216283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fr-CH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1883 millions / ans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347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27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9889" y="378883"/>
            <a:ext cx="9461051" cy="994834"/>
          </a:xfrm>
        </p:spPr>
        <p:txBody>
          <a:bodyPr>
            <a:noAutofit/>
          </a:bodyPr>
          <a:lstStyle/>
          <a:p>
            <a:pPr algn="l"/>
            <a:r>
              <a:rPr lang="fr-CH" sz="3200" dirty="0"/>
              <a:t>Le système social suisse: </a:t>
            </a:r>
            <a:r>
              <a:rPr lang="fr-CH" sz="3200" u="sng" dirty="0"/>
              <a:t>proportionnel</a:t>
            </a:r>
            <a:r>
              <a:rPr lang="fr-CH" sz="3200" dirty="0"/>
              <a:t>, donc reproduit les inégalités salariales </a:t>
            </a:r>
            <a:endParaRPr lang="fr-CH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7045" y="1614487"/>
            <a:ext cx="8776758" cy="4181475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endParaRPr lang="fr-CH" sz="3600" b="1" dirty="0"/>
          </a:p>
          <a:p>
            <a:pPr marL="742950" indent="-742950" algn="l">
              <a:buFont typeface="+mj-lt"/>
              <a:buAutoNum type="arabicPeriod"/>
            </a:pPr>
            <a:endParaRPr lang="fr-CH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0" y="5934075"/>
            <a:ext cx="12192000" cy="9239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H" dirty="0"/>
              <a:t>21 mai 2026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A8E8EF-B1C1-234A-A266-481F98488CD8}"/>
              </a:ext>
            </a:extLst>
          </p:cNvPr>
          <p:cNvSpPr txBox="1"/>
          <p:nvPr/>
        </p:nvSpPr>
        <p:spPr>
          <a:xfrm>
            <a:off x="10260249" y="3145855"/>
            <a:ext cx="147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Source: Rapport sur la répartition, USS,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1D2DB7-C0E1-D6D9-8D0D-BD6E59C9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4" t="22198"/>
          <a:stretch>
            <a:fillRect/>
          </a:stretch>
        </p:blipFill>
        <p:spPr>
          <a:xfrm>
            <a:off x="569192" y="1373717"/>
            <a:ext cx="9691057" cy="53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7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7045" y="1614487"/>
            <a:ext cx="8776758" cy="4181475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endParaRPr lang="fr-CH" sz="3600" b="1" dirty="0"/>
          </a:p>
          <a:p>
            <a:pPr marL="742950" indent="-742950" algn="l">
              <a:buFont typeface="+mj-lt"/>
              <a:buAutoNum type="arabicPeriod"/>
            </a:pPr>
            <a:endParaRPr lang="fr-CH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0" y="5934075"/>
            <a:ext cx="12192000" cy="9239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H" dirty="0"/>
              <a:t>21 mai 2026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760055D-B1AF-78CD-603A-ADF2799B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19" y="140370"/>
            <a:ext cx="9086362" cy="65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6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7045" y="1614487"/>
            <a:ext cx="8776758" cy="4181475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endParaRPr lang="fr-CH" sz="3600" b="1" dirty="0"/>
          </a:p>
          <a:p>
            <a:pPr marL="742950" indent="-742950" algn="l">
              <a:buFont typeface="+mj-lt"/>
              <a:buAutoNum type="arabicPeriod"/>
            </a:pPr>
            <a:endParaRPr lang="fr-CH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0" y="5934075"/>
            <a:ext cx="12192000" cy="9239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H" dirty="0"/>
              <a:t>21 mai 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DCB31F-0DC3-7354-8418-E60215AC5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9" y="408682"/>
            <a:ext cx="5012659" cy="53091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7C84E7-100C-88D1-04E2-9DDEC09BC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38" y="408681"/>
            <a:ext cx="6685853" cy="53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8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096E84-FD34-D534-35B9-4235C2FCC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BC03511-5FE8-2C52-21F0-D8FFAF489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7045" y="1614487"/>
            <a:ext cx="8776758" cy="4181475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endParaRPr lang="fr-CH" sz="3600" b="1" dirty="0"/>
          </a:p>
          <a:p>
            <a:pPr marL="742950" indent="-742950" algn="l">
              <a:buFont typeface="+mj-lt"/>
              <a:buAutoNum type="arabicPeriod"/>
            </a:pPr>
            <a:endParaRPr lang="fr-CH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E7EF8-F0FC-F040-A6B3-077209AF94E3}"/>
              </a:ext>
            </a:extLst>
          </p:cNvPr>
          <p:cNvSpPr/>
          <p:nvPr/>
        </p:nvSpPr>
        <p:spPr>
          <a:xfrm>
            <a:off x="0" y="5934075"/>
            <a:ext cx="12192000" cy="9239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H" dirty="0"/>
              <a:t>21 mai 2026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C0127B4-1F74-1E6B-3228-BE586B9F6341}"/>
              </a:ext>
            </a:extLst>
          </p:cNvPr>
          <p:cNvSpPr txBox="1">
            <a:spLocks/>
          </p:cNvSpPr>
          <p:nvPr/>
        </p:nvSpPr>
        <p:spPr>
          <a:xfrm>
            <a:off x="970273" y="1505606"/>
            <a:ext cx="10571202" cy="4284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>
                <a:solidFill>
                  <a:srgbClr val="FF0000"/>
                </a:solidFill>
                <a:latin typeface="Abadi" panose="020B0604020104020204" pitchFamily="34" charset="0"/>
              </a:rPr>
              <a:t>Printemps</a:t>
            </a:r>
            <a:r>
              <a:rPr lang="fr-CH" dirty="0">
                <a:latin typeface="Abadi" panose="020B0604020104020204" pitchFamily="34" charset="0"/>
              </a:rPr>
              <a:t> : </a:t>
            </a:r>
          </a:p>
          <a:p>
            <a:r>
              <a:rPr lang="fr-CH" dirty="0">
                <a:latin typeface="Abadi" panose="020B0604020104020204" pitchFamily="34" charset="0"/>
              </a:rPr>
              <a:t>Remontée des demandes par les départements, EPA, subventionnés, etc.</a:t>
            </a:r>
          </a:p>
          <a:p>
            <a:r>
              <a:rPr lang="fr-CH" dirty="0">
                <a:solidFill>
                  <a:srgbClr val="FF0000"/>
                </a:solidFill>
                <a:latin typeface="Abadi" panose="020B0604020104020204" pitchFamily="34" charset="0"/>
              </a:rPr>
              <a:t>Eté</a:t>
            </a:r>
            <a:r>
              <a:rPr lang="fr-CH" dirty="0">
                <a:latin typeface="Abadi" panose="020B0604020104020204" pitchFamily="34" charset="0"/>
              </a:rPr>
              <a:t> :  </a:t>
            </a:r>
          </a:p>
          <a:p>
            <a:r>
              <a:rPr lang="fr-CH" dirty="0">
                <a:latin typeface="Abadi" panose="020B0604020104020204" pitchFamily="34" charset="0"/>
              </a:rPr>
              <a:t>Décision du Conseil d’Etat, élaboration du budget, présentation du budget, </a:t>
            </a:r>
            <a:br>
              <a:rPr lang="fr-CH" dirty="0">
                <a:latin typeface="Abadi" panose="020B0604020104020204" pitchFamily="34" charset="0"/>
              </a:rPr>
            </a:br>
            <a:r>
              <a:rPr lang="fr-CH" dirty="0">
                <a:solidFill>
                  <a:srgbClr val="FF0000"/>
                </a:solidFill>
                <a:latin typeface="Abadi" panose="020B0604020104020204" pitchFamily="34" charset="0"/>
              </a:rPr>
              <a:t>Automne</a:t>
            </a:r>
            <a:r>
              <a:rPr lang="fr-CH" dirty="0">
                <a:latin typeface="Abadi" panose="020B0604020104020204" pitchFamily="34" charset="0"/>
              </a:rPr>
              <a:t>:  </a:t>
            </a:r>
          </a:p>
          <a:p>
            <a:r>
              <a:rPr lang="fr-CH" dirty="0">
                <a:latin typeface="Abadi" panose="020B0604020104020204" pitchFamily="34" charset="0"/>
              </a:rPr>
              <a:t>Etude du budget par la commission des finances du Grand Conseil, amendements, validation.</a:t>
            </a:r>
            <a:br>
              <a:rPr lang="fr-CH" dirty="0">
                <a:latin typeface="Abadi" panose="020B0604020104020204" pitchFamily="34" charset="0"/>
              </a:rPr>
            </a:br>
            <a:r>
              <a:rPr lang="fr-CH" dirty="0">
                <a:latin typeface="Abadi" panose="020B0604020104020204" pitchFamily="34" charset="0"/>
              </a:rPr>
              <a:t>Décembre: Vote du budget par le Grand Conseil: REFUS</a:t>
            </a:r>
            <a:endParaRPr lang="fr-CH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r>
              <a:rPr lang="fr-CH" dirty="0">
                <a:solidFill>
                  <a:srgbClr val="FF0000"/>
                </a:solidFill>
                <a:latin typeface="Abadi" panose="020B0604020104020204" pitchFamily="34" charset="0"/>
              </a:rPr>
              <a:t>Hiver</a:t>
            </a:r>
            <a:r>
              <a:rPr lang="fr-CH" dirty="0">
                <a:latin typeface="Abadi" panose="020B0604020104020204" pitchFamily="34" charset="0"/>
              </a:rPr>
              <a:t> Nouveau budget</a:t>
            </a:r>
          </a:p>
          <a:p>
            <a:r>
              <a:rPr lang="fr-CH" u="sng" dirty="0">
                <a:latin typeface="Abadi" panose="020B0604020104020204" pitchFamily="34" charset="0"/>
              </a:rPr>
              <a:t>5-6 juin: vote du Grand-Conseil du budget 2026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C045E46-E013-C0E2-0ACF-44BAF35E32FA}"/>
              </a:ext>
            </a:extLst>
          </p:cNvPr>
          <p:cNvSpPr txBox="1">
            <a:spLocks/>
          </p:cNvSpPr>
          <p:nvPr/>
        </p:nvSpPr>
        <p:spPr>
          <a:xfrm>
            <a:off x="1020728" y="183455"/>
            <a:ext cx="10333075" cy="1137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600" dirty="0">
                <a:solidFill>
                  <a:schemeClr val="accent1"/>
                </a:solidFill>
                <a:latin typeface="Abadi" panose="020B0604020104020204" pitchFamily="34" charset="0"/>
              </a:rPr>
              <a:t>Budget 2026</a:t>
            </a:r>
            <a:endParaRPr lang="fr-CH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9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582410-22CA-44D4-11E4-E059B80D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137241"/>
          </a:xfrm>
        </p:spPr>
        <p:txBody>
          <a:bodyPr>
            <a:normAutofit/>
          </a:bodyPr>
          <a:lstStyle/>
          <a:p>
            <a:pPr algn="ctr"/>
            <a:r>
              <a:rPr lang="fr-CH" sz="3600" dirty="0">
                <a:solidFill>
                  <a:schemeClr val="accent1"/>
                </a:solidFill>
                <a:latin typeface="Abadi" panose="020B0604020104020204" pitchFamily="34" charset="0"/>
              </a:rPr>
              <a:t>PFQ 2026-2029</a:t>
            </a:r>
            <a:endParaRPr lang="fr-CH" sz="3600" b="0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13158-4BC3-98DA-2F48-3EE5EFB5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73" y="1505606"/>
            <a:ext cx="10571202" cy="4284345"/>
          </a:xfrm>
        </p:spPr>
        <p:txBody>
          <a:bodyPr>
            <a:noAutofit/>
          </a:bodyPr>
          <a:lstStyle/>
          <a:p>
            <a:r>
              <a:rPr lang="fr-CH" sz="2400" u="sng" dirty="0">
                <a:latin typeface="Abadi" panose="020B0604020104020204" pitchFamily="34" charset="0"/>
                <a:hlinkClick r:id="rId3"/>
              </a:rPr>
              <a:t>https://www.ge.ch/budget-comptes-notations/plan-financier-quadriennal</a:t>
            </a:r>
            <a:endParaRPr lang="fr-CH" sz="2400" u="sng" dirty="0">
              <a:latin typeface="Abadi" panose="020B0604020104020204" pitchFamily="34" charset="0"/>
            </a:endParaRPr>
          </a:p>
          <a:p>
            <a:endParaRPr lang="fr-CH" sz="2400" b="0" u="sng" dirty="0">
              <a:latin typeface="Abadi" panose="020B0604020104020204" pitchFamily="34" charset="0"/>
            </a:endParaRPr>
          </a:p>
          <a:p>
            <a:endParaRPr lang="fr-CH" sz="2400" u="sng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r-CH" sz="2400" b="0" u="sng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1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0FADF-453D-01E0-4E5A-2321EAB1A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B8784-313D-3180-D86D-1EFF454E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137241"/>
          </a:xfrm>
        </p:spPr>
        <p:txBody>
          <a:bodyPr>
            <a:normAutofit/>
          </a:bodyPr>
          <a:lstStyle/>
          <a:p>
            <a:pPr algn="ctr"/>
            <a:r>
              <a:rPr lang="fr-CH" sz="3600" dirty="0">
                <a:solidFill>
                  <a:schemeClr val="accent1"/>
                </a:solidFill>
                <a:latin typeface="Abadi" panose="020B0604020104020204" pitchFamily="34" charset="0"/>
              </a:rPr>
              <a:t>PFQ 2026-2029</a:t>
            </a:r>
            <a:endParaRPr lang="fr-CH" sz="3600" b="0" dirty="0">
              <a:latin typeface="Abadi" panose="020B06040201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4AC688-E499-34DC-D684-BA4D3934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943" y="-44971"/>
            <a:ext cx="7512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038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</Words>
  <Application>Microsoft Office PowerPoint</Application>
  <PresentationFormat>Grand écran</PresentationFormat>
  <Paragraphs>131</Paragraphs>
  <Slides>24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Abadi</vt:lpstr>
      <vt:lpstr>Aptos</vt:lpstr>
      <vt:lpstr>Arial</vt:lpstr>
      <vt:lpstr>Calibri</vt:lpstr>
      <vt:lpstr>Calibri Light</vt:lpstr>
      <vt:lpstr>ScalaSans</vt:lpstr>
      <vt:lpstr>Symbol</vt:lpstr>
      <vt:lpstr>Times New Roman</vt:lpstr>
      <vt:lpstr>Thème Office</vt:lpstr>
      <vt:lpstr>Présentation à l’AG de la fonction publique du 21 mai 2026</vt:lpstr>
      <vt:lpstr>Des décennies de cadeaux fiscaux aux plus riches</vt:lpstr>
      <vt:lpstr>Présentation PowerPoint</vt:lpstr>
      <vt:lpstr>Le système social suisse: proportionnel, donc reproduit les inégalités salariales </vt:lpstr>
      <vt:lpstr>Présentation PowerPoint</vt:lpstr>
      <vt:lpstr>Présentation PowerPoint</vt:lpstr>
      <vt:lpstr>Présentation PowerPoint</vt:lpstr>
      <vt:lpstr>PFQ 2026-2029</vt:lpstr>
      <vt:lpstr>PFQ 2026-2029</vt:lpstr>
      <vt:lpstr>PFQ 2026-2029</vt:lpstr>
      <vt:lpstr>Présentation PowerPoint</vt:lpstr>
      <vt:lpstr>Leur présupposé:</vt:lpstr>
      <vt:lpstr>Mesures pouvant être réalisées avant 2029</vt:lpstr>
      <vt:lpstr>Présentation PowerPoint</vt:lpstr>
      <vt:lpstr>Présentation PowerPoint</vt:lpstr>
      <vt:lpstr>Présentation PowerPoint</vt:lpstr>
      <vt:lpstr>Présentation PowerPoint</vt:lpstr>
      <vt:lpstr>19 Mesures à moyen terme</vt:lpstr>
      <vt:lpstr>19 Mesures à moyen terme</vt:lpstr>
      <vt:lpstr>La lutte syndicale</vt:lpstr>
      <vt:lpstr>Présentation PowerPoint</vt:lpstr>
      <vt:lpstr>Proposition de résolution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 une contribution temporaire de solidarité sur les grandes fortunes</dc:title>
  <dc:creator>Davide</dc:creator>
  <cp:lastModifiedBy>Quentin Stauffer</cp:lastModifiedBy>
  <cp:revision>37</cp:revision>
  <dcterms:created xsi:type="dcterms:W3CDTF">2021-10-10T22:04:16Z</dcterms:created>
  <dcterms:modified xsi:type="dcterms:W3CDTF">2026-05-25T17:15:57Z</dcterms:modified>
</cp:coreProperties>
</file>