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88" r:id="rId3"/>
    <p:sldId id="277" r:id="rId4"/>
    <p:sldId id="261" r:id="rId5"/>
    <p:sldId id="285" r:id="rId6"/>
    <p:sldId id="284" r:id="rId7"/>
    <p:sldId id="286" r:id="rId8"/>
    <p:sldId id="262" r:id="rId9"/>
    <p:sldId id="289" r:id="rId10"/>
    <p:sldId id="290" r:id="rId11"/>
    <p:sldId id="287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6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1704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04770-CB4D-4BF6-B638-BBF462652264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6683F-F4F4-4B7F-ACDF-E71201A4462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5615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38546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9BA38-E4FF-4EF5-C3A9-8DEC2BB61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4B284E1-E423-AA5C-4278-879FD2A9E8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38F19E1-8CCA-824A-32BC-DBB72D6F32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Le Cartel participe au cortège du 1</a:t>
            </a:r>
            <a:r>
              <a:rPr lang="fr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mai, la CGAS est régulièrement présente aux actions de mobilisation du Cartel. Des </a:t>
            </a:r>
            <a:r>
              <a:rPr lang="fr-CH" sz="1200" dirty="0" err="1">
                <a:latin typeface="Arial" panose="020B0604020202020204" pitchFamily="34" charset="0"/>
                <a:cs typeface="Arial" panose="020B0604020202020204" pitchFamily="34" charset="0"/>
              </a:rPr>
              <a:t>initiatves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ou référendum sont parfois lancés ensemble (1% d’impôt de solidarité covid, 1’000 emplois pour la transition écologique et sociale, référendum fiscaux, …)</a:t>
            </a:r>
          </a:p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233FDF2-D25D-3720-4A8F-19E75F559D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10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396577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7368D-4E44-9C79-BA1C-766971A99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D0FA38A-D5A1-DCCD-F5A2-FB248BA6BB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419092C-2822-6FFF-0715-55B0C56B48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Le Cartel participe au cortège du 1</a:t>
            </a:r>
            <a:r>
              <a:rPr lang="fr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mai, la CGAS est régulièrement présente aux actions de mobilisation du Cartel. Des </a:t>
            </a:r>
            <a:r>
              <a:rPr lang="fr-CH" sz="1200" dirty="0" err="1">
                <a:latin typeface="Arial" panose="020B0604020202020204" pitchFamily="34" charset="0"/>
                <a:cs typeface="Arial" panose="020B0604020202020204" pitchFamily="34" charset="0"/>
              </a:rPr>
              <a:t>initiatves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ou référendum sont parfois lancés ensemble (1% d’impôt de solidarité covid, 1’000 emplois pour la transition écologique et sociale, référendum fiscaux, …)</a:t>
            </a:r>
          </a:p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0736DE-5897-4387-278C-88550FD45D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11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461742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3A2C2-18D2-CDF0-3D2C-2519517F4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382EE26-CBCF-CB08-D3E2-BEBA0AE7D9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571FA7B-4230-6BF8-E9F4-913F29F098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Le Cartel participe au cortège du 1</a:t>
            </a:r>
            <a:r>
              <a:rPr lang="fr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mai, la CGAS est régulièrement présente aux actions de mobilisation du Cartel. Des </a:t>
            </a:r>
            <a:r>
              <a:rPr lang="fr-CH" sz="1200" dirty="0" err="1">
                <a:latin typeface="Arial" panose="020B0604020202020204" pitchFamily="34" charset="0"/>
                <a:cs typeface="Arial" panose="020B0604020202020204" pitchFamily="34" charset="0"/>
              </a:rPr>
              <a:t>initiatves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ou référendum sont parfois lancés ensemble (1% d’impôt de solidarité covid, 1’000 emplois pour la transition écologique et sociale, référendum fiscaux, …)</a:t>
            </a:r>
          </a:p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FB33A84-64C5-7927-4975-357A5BD2C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12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246951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CB629-9DD6-6653-C6CE-022EC8BA4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2FDB5D9-F750-B515-C414-925E7D8EC3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FCE7021-E4A0-FE59-2948-5C6609107F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Le Cartel participe au cortège du 1</a:t>
            </a:r>
            <a:r>
              <a:rPr lang="fr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mai, la CGAS est régulièrement présente aux actions de mobilisation du Cartel. Des </a:t>
            </a:r>
            <a:r>
              <a:rPr lang="fr-CH" sz="1200" dirty="0" err="1">
                <a:latin typeface="Arial" panose="020B0604020202020204" pitchFamily="34" charset="0"/>
                <a:cs typeface="Arial" panose="020B0604020202020204" pitchFamily="34" charset="0"/>
              </a:rPr>
              <a:t>initiatves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ou référendum sont parfois lancés ensemble (1% d’impôt de solidarité covid, 1’000 emplois pour la transition écologique et sociale, référendum fiscaux, …)</a:t>
            </a:r>
          </a:p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935E012-C2B0-F7C6-5BD2-01A03AB7B0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13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979186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34BB6-E5CC-6C3E-A9F5-F761F6D8C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040B2AD-4C8D-CC39-C3F0-4AC2E0251B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3ED24E0-1FA2-3CF8-AF44-EE1C15137E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Le Cartel participe au cortège du 1</a:t>
            </a:r>
            <a:r>
              <a:rPr lang="fr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mai, la CGAS est régulièrement présente aux actions de mobilisation du Cartel. Des </a:t>
            </a:r>
            <a:r>
              <a:rPr lang="fr-CH" sz="1200" dirty="0" err="1">
                <a:latin typeface="Arial" panose="020B0604020202020204" pitchFamily="34" charset="0"/>
                <a:cs typeface="Arial" panose="020B0604020202020204" pitchFamily="34" charset="0"/>
              </a:rPr>
              <a:t>initiatves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ou référendum sont parfois lancés ensemble (1% d’impôt de solidarité covid, 1’000 emplois pour la transition écologique et sociale, référendum fiscaux, …)</a:t>
            </a:r>
          </a:p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27A637-AD24-6497-AB98-4E7D9D51EE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14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36481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0AFC8-D245-3332-656D-7C3EF6ECA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50F25D0-4585-0A3E-0E40-371F6A6D79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F38FEFD-0642-7DE9-DCBF-B0D70B6AFD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Le Cartel participe au cortège du 1</a:t>
            </a:r>
            <a:r>
              <a:rPr lang="fr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mai, la CGAS est régulièrement présente aux actions de mobilisation du Cartel. Des </a:t>
            </a:r>
            <a:r>
              <a:rPr lang="fr-CH" sz="1200" dirty="0" err="1">
                <a:latin typeface="Arial" panose="020B0604020202020204" pitchFamily="34" charset="0"/>
                <a:cs typeface="Arial" panose="020B0604020202020204" pitchFamily="34" charset="0"/>
              </a:rPr>
              <a:t>initiatves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ou référendum sont parfois lancés ensemble (1% d’impôt de solidarité covid, 1’000 emplois pour la transition écologique et sociale, référendum fiscaux, …)</a:t>
            </a:r>
          </a:p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7C1FB8A-32A6-7081-E6E0-36A24938F5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15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554644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B1C47-27B3-86BB-0BB5-D26EEA58A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D9899FC-644A-08C9-8D18-B3534ECF99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4CC7338-9A5F-BECD-2674-C5EF7C8506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Le Cartel participe au cortège du 1</a:t>
            </a:r>
            <a:r>
              <a:rPr lang="fr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mai, la CGAS est régulièrement présente aux actions de mobilisation du Cartel. Des </a:t>
            </a:r>
            <a:r>
              <a:rPr lang="fr-CH" sz="1200" dirty="0" err="1">
                <a:latin typeface="Arial" panose="020B0604020202020204" pitchFamily="34" charset="0"/>
                <a:cs typeface="Arial" panose="020B0604020202020204" pitchFamily="34" charset="0"/>
              </a:rPr>
              <a:t>initiatves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ou référendum sont parfois lancés ensemble (1% d’impôt de solidarité covid, 1’000 emplois pour la transition écologique et sociale, référendum fiscaux, …)</a:t>
            </a:r>
          </a:p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AC20C1D-2889-BEBC-6F95-D00E4B14A6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16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49784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9BEF8-14E8-FD73-3CE1-A313EFB38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DC4CA62-EFB5-E514-80C0-3A6EB66CAE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F87313F-CAB8-C400-3E89-76F2B0025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Le Cartel participe au cortège du 1</a:t>
            </a:r>
            <a:r>
              <a:rPr lang="fr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mai, la CGAS est régulièrement présente aux actions de mobilisation du Cartel. Des </a:t>
            </a:r>
            <a:r>
              <a:rPr lang="fr-CH" sz="1200" dirty="0" err="1">
                <a:latin typeface="Arial" panose="020B0604020202020204" pitchFamily="34" charset="0"/>
                <a:cs typeface="Arial" panose="020B0604020202020204" pitchFamily="34" charset="0"/>
              </a:rPr>
              <a:t>initiatves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ou référendum sont parfois lancés ensemble (1% d’impôt de solidarité covid, 1’000 emplois pour la transition écologique et sociale, référendum fiscaux, …)</a:t>
            </a:r>
          </a:p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C052ED3-B747-BA1D-4D1C-F36CDDA6EF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17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098111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072F2-351E-DE13-4CD6-1B3AC6B76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3FF133F-75AD-AA41-C8AF-D4DB485EAF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3F079E6-CB9B-1B0D-B181-B5C036E810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Le Cartel participe au cortège du 1</a:t>
            </a:r>
            <a:r>
              <a:rPr lang="fr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mai, la CGAS est régulièrement présente aux actions de mobilisation du Cartel. Des </a:t>
            </a:r>
            <a:r>
              <a:rPr lang="fr-CH" sz="1200" dirty="0" err="1">
                <a:latin typeface="Arial" panose="020B0604020202020204" pitchFamily="34" charset="0"/>
                <a:cs typeface="Arial" panose="020B0604020202020204" pitchFamily="34" charset="0"/>
              </a:rPr>
              <a:t>initiatves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ou référendum sont parfois lancés ensemble (1% d’impôt de solidarité covid, 1’000 emplois pour la transition écologique et sociale, référendum fiscaux, …)</a:t>
            </a:r>
          </a:p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9A1AA5-9C01-0A40-D798-98B27DA0C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18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855987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BABE5-C460-63EB-7E3E-C8900BC0B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DA7BD79-B02E-1346-4235-7B72261BE1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D5EC7E6-0E25-43F2-BC1A-700349C61E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Le Cartel participe au cortège du 1</a:t>
            </a:r>
            <a:r>
              <a:rPr lang="fr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mai, la CGAS est régulièrement présente aux actions de mobilisation du Cartel. Des </a:t>
            </a:r>
            <a:r>
              <a:rPr lang="fr-CH" sz="1200" dirty="0" err="1">
                <a:latin typeface="Arial" panose="020B0604020202020204" pitchFamily="34" charset="0"/>
                <a:cs typeface="Arial" panose="020B0604020202020204" pitchFamily="34" charset="0"/>
              </a:rPr>
              <a:t>initiatves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ou référendum sont parfois lancés ensemble (1% d’impôt de solidarité covid, 1’000 emplois pour la transition écologique et sociale, référendum fiscaux, …)</a:t>
            </a:r>
          </a:p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0C2BD0-3654-51AC-6CF0-0F54548EFC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19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96196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3D1C0-D05D-22FE-63A0-A1D8653CA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570C525-8485-BE80-462A-9C407D6D9D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8D3B80B-4AC9-718C-3D0E-03A20BE67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1A3E06-4F5C-AB94-BF4A-83F80647C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49051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81495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Les 12 organisations rassemblent un total de 10’000 personnes affiliées. Symboliquement et traditionnellement, le Cartel représente toutefois l’ensemble des employé-e-s du grand Etat (43’000 en 2023 selon bilan social de l ‘Etat des institutions autonomes, près de 50’000 si on englobe les institutions subventionnées non-présentes dans ce bilan social. Affiliés actifs à la CPEG = 53’000</a:t>
            </a:r>
          </a:p>
          <a:p>
            <a:r>
              <a:rPr lang="fr-CH" dirty="0"/>
              <a:t>Relative stabilité dans le nombre de membres, n’y figurent pas les associations de cadres, Avenir syndical, et dans le passé il y avait par exemple l’ASI-Genève,….Dernier arrivé UFPG.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10509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3E247-2C58-BE3F-B91E-86A74FF23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6AEC9D7-D5D0-60A6-322A-69E3AD1977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EA9061D-BD7D-6360-4146-85A40DE413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Les 12 organisations rassemblent un total de 10’000 personnes affiliées. Symboliquement et traditionnellement, le Cartel représente toutefois l’ensemble des employé-e-s du grand Etat (43’000 en 2023 selon bilan social de l ‘Etat des institutions autonomes, près de 50’000 si on englobe les institutions subventionnées non-présentes dans ce bilan social. Affiliés actifs à la CPEG = 53’000</a:t>
            </a:r>
          </a:p>
          <a:p>
            <a:r>
              <a:rPr lang="fr-CH" dirty="0"/>
              <a:t>Relative stabilité dans le nombre de membres, n’y figurent pas les associations de cadres, Avenir syndical, et dans le passé il y avait par exemple l’ASI-Genève,….Dernier arrivé UFPG.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F4E447C-FC39-5B46-67B0-546D4F8C4C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98172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6D725-06DF-0204-A795-A58ABD60A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1146D13-E158-45A4-C31F-B28A4764C0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F10B42B-5236-35F3-B4DB-A34FDF4C51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Les 12 organisations rassemblent un total de 10’000 personnes affiliées. Symboliquement et traditionnellement, le Cartel représente toutefois l’ensemble des employé-e-s du grand Etat (43’000 en 2023 selon bilan social de l ‘Etat des institutions autonomes, près de 50’000 si on englobe les institutions subventionnées non-présentes dans ce bilan social. Affiliés actifs à la CPEG = 53’000</a:t>
            </a:r>
          </a:p>
          <a:p>
            <a:r>
              <a:rPr lang="fr-CH" dirty="0"/>
              <a:t>Relative stabilité dans le nombre de membres, n’y figurent pas les associations de cadres, Avenir syndical, et dans le passé il y avait par exemple l’ASI-Genève,….Dernier arrivé UFPG.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5BAC53C-B06C-B0C2-C8A7-8598FDD6CE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47252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9250C-E980-06D3-B266-32A4BBBD0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E7C00DF-83F1-17E4-154E-5E72CCABC7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BCCE1D6-BD81-25CC-0659-CE1636659E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Les 12 organisations rassemblent un total de 10’000 personnes affiliées. Symboliquement et traditionnellement, le Cartel représente toutefois l’ensemble des employé-e-s du grand Etat (43’000 en 2023 selon bilan social de l ‘Etat des institutions autonomes, près de 50’000 si on englobe les institutions subventionnées non-présentes dans ce bilan social. Affiliés actifs à la CPEG = 53’000</a:t>
            </a:r>
          </a:p>
          <a:p>
            <a:r>
              <a:rPr lang="fr-CH" dirty="0"/>
              <a:t>Relative stabilité dans le nombre de membres, n’y figurent pas les associations de cadres, Avenir syndical, et dans le passé il y avait par exemple l’ASI-Genève,….Dernier arrivé UFPG.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A06F59C-6BE9-D18C-D136-AE4F11016E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850732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Le Cartel participe au cortège du 1</a:t>
            </a:r>
            <a:r>
              <a:rPr lang="fr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mai, la CGAS est régulièrement présente aux actions de mobilisation du Cartel. Des </a:t>
            </a:r>
            <a:r>
              <a:rPr lang="fr-CH" sz="1200" dirty="0" err="1">
                <a:latin typeface="Arial" panose="020B0604020202020204" pitchFamily="34" charset="0"/>
                <a:cs typeface="Arial" panose="020B0604020202020204" pitchFamily="34" charset="0"/>
              </a:rPr>
              <a:t>initiatves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ou référendum sont parfois lancés ensemble (1% d’impôt de solidarité covid, 1’000 emplois pour la transition écologique et sociale, référendum fiscaux, …)</a:t>
            </a:r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810825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1C36A-1A92-E5CF-F5D6-785F0BA5D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7B8FAFE-A22D-AD59-AA7E-1C65DF813C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1CAD4F8-FD23-E199-C617-9CF8DABA08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Le Cartel participe au cortège du 1</a:t>
            </a:r>
            <a:r>
              <a:rPr lang="fr-CH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mai, la CGAS est régulièrement présente aux actions de mobilisation du Cartel. Des </a:t>
            </a:r>
            <a:r>
              <a:rPr lang="fr-CH" sz="1200" dirty="0" err="1">
                <a:latin typeface="Arial" panose="020B0604020202020204" pitchFamily="34" charset="0"/>
                <a:cs typeface="Arial" panose="020B0604020202020204" pitchFamily="34" charset="0"/>
              </a:rPr>
              <a:t>initiatves</a:t>
            </a:r>
            <a:r>
              <a:rPr lang="fr-CH" sz="1200" dirty="0">
                <a:latin typeface="Arial" panose="020B0604020202020204" pitchFamily="34" charset="0"/>
                <a:cs typeface="Arial" panose="020B0604020202020204" pitchFamily="34" charset="0"/>
              </a:rPr>
              <a:t> ou référendum sont parfois lancés ensemble (1% d’impôt de solidarité covid, 1’000 emplois pour la transition écologique et sociale, référendum fiscaux, …)</a:t>
            </a:r>
          </a:p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2C09DF0-8E91-EC72-9A3B-A31724845B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6683F-F4F4-4B7F-ACDF-E71201A4462A}" type="slidenum">
              <a:rPr lang="fr-CH" smtClean="0"/>
              <a:t>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62383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1A6CCE-5D16-90C8-E5A4-754C20ECBE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D3F583-2179-DB5D-7CFD-D18C5C1A29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E1675D-C422-F6E7-5FF3-70961416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0A35-FC38-462F-9EE3-A6EA4064F10C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A33DFE-5BA0-0E2C-7505-A426B914C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C191CB-85D6-9348-5AE7-3C865FE38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8B3B-FC80-4B3B-92C8-86314E8DD15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44323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37B5FB-221E-B5AF-1BA0-7DAADD3DD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2DC45B-CB87-A5F0-E863-1EED251C1C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0FFF11-57AF-7196-B81C-EA8BF5537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0A35-FC38-462F-9EE3-A6EA4064F10C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3E639C-AEF4-DC7A-79EB-B7C44B180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A83ECF-A989-6D87-F1F7-44CDDB9E0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8B3B-FC80-4B3B-92C8-86314E8DD15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46173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8A057AD-A20A-DC7A-8EF8-4BFC99A551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EE6D6E5-1DF0-A618-562A-B7FE4E8E2A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6F5938-D846-7053-EDED-B8A6AEE50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0A35-FC38-462F-9EE3-A6EA4064F10C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2B5B0D-22DE-50DA-EEA0-E2067AD3E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EFFC0C-A6E7-C48F-2FA1-9093B98B5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8B3B-FC80-4B3B-92C8-86314E8DD15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1728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83D1C8-6634-C11C-8EE4-DCEEED88C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9593B7-D534-1C2D-486E-4CCEE3D26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938200-72C6-EF4C-B01D-5B249EBA0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0A35-FC38-462F-9EE3-A6EA4064F10C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DF05D5-38F0-2585-0504-B320A9066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B48B16-4799-FB78-10B1-43518D12D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8B3B-FC80-4B3B-92C8-86314E8DD15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84755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C48CDE-354C-00FC-DD71-603BF980B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EDF741D-316C-B438-8E35-EACC64FDA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28F715-D870-4EC2-0E85-BDA2DFF0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0A35-FC38-462F-9EE3-A6EA4064F10C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80BA4B-2C98-F3CA-9E3B-FAAE768D9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D37653-99EF-E03A-75DF-99C6B2058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8B3B-FC80-4B3B-92C8-86314E8DD15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50709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BE813F-6821-01C6-2B6B-B8EC4DB41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26E754-4D7B-0AAE-8E3C-AB2F0D72B6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85D229-7EDA-EC9A-F6E9-73F0F962C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72091BE-00CE-33E3-BA8A-3BCF36E33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0A35-FC38-462F-9EE3-A6EA4064F10C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A6B101-0F70-AD96-79A4-3F18864DC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A25B22-393A-8783-E6E7-67274C11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8B3B-FC80-4B3B-92C8-86314E8DD15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28697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3EEDE3-9793-B37E-57F2-0B1F7293E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775109-444A-BA1D-6C6C-8791E1020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6C94ED-A7DF-212B-75B7-424571838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7000311-F58E-81F8-A69D-6BBDB65928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22F4554-0FED-F529-D3CE-A9707D79BF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E5C468-5F5F-A3B7-AD82-7B0596C54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0A35-FC38-462F-9EE3-A6EA4064F10C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5C3AF12-786E-1ECB-6C60-4979D4259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1872A8D-FD80-3589-AF7A-9567278D0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8B3B-FC80-4B3B-92C8-86314E8DD15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4693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FA03AB-AA98-6EE7-C7DE-883AAB5EE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8367CCB-6A53-A91F-D57C-796B68EC9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0A35-FC38-462F-9EE3-A6EA4064F10C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E5E0D32-DCE5-B9FA-BF05-2B6854434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69CD7C8-302C-CB8C-526C-ED1517B04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8B3B-FC80-4B3B-92C8-86314E8DD15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80131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9ED8E6F-BB8A-ED99-B4AB-AA62D5733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0A35-FC38-462F-9EE3-A6EA4064F10C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931A873-B87F-53F8-D009-464302DB3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CA794BB-D094-A80C-B8BE-CBD5BB5A5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8B3B-FC80-4B3B-92C8-86314E8DD15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07869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DF72EF-C2F8-33CB-C986-EC9AAE597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118C6A-F9E3-6628-6230-FF9C8F07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CDA1107-E1B7-608A-6010-6ABD37B54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603C2F-53B6-A3FF-131E-6765C27E1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0A35-FC38-462F-9EE3-A6EA4064F10C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F38FAA-287E-5B8C-7981-5908B6196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6104A1-C360-6BF4-B3E6-35F7BD9CB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8B3B-FC80-4B3B-92C8-86314E8DD15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6364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268FAC-D013-3A32-1D79-B56C0B64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32DFFAD-0509-C3C7-C432-65231EF7C0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2A2470A-D4B5-7ADE-2CB5-FB58D4498E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A47BDC-43F7-C657-F6DE-2FEA05C41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0A35-FC38-462F-9EE3-A6EA4064F10C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1D74F0-A78E-4C24-8F04-3DAC04768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5F9D0B0-7A7A-8AB9-5201-31A63D75A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8B3B-FC80-4B3B-92C8-86314E8DD15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687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3220FC7-2CD2-1B9F-E834-6AAA90443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339B11-932C-C915-5DC4-07895B292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3FA0BA-DAA0-B8AF-53E1-F5B0F70D55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670A35-FC38-462F-9EE3-A6EA4064F10C}" type="datetimeFigureOut">
              <a:rPr lang="fr-CH" smtClean="0"/>
              <a:t>21.05.2026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D992F3-E9D6-21C6-81B8-F96C7086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8D15C0-CB6B-0F49-60DD-5713390DAA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2F8B3B-FC80-4B3B-92C8-86314E8DD15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54678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FA6ADF1B-F2D6-6156-3871-52373E7118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A273D19A-D03F-2A96-D39C-6A0A22C3359D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4B01F02-7BD7-0033-E773-89CC5A8BF677}"/>
              </a:ext>
            </a:extLst>
          </p:cNvPr>
          <p:cNvSpPr txBox="1"/>
          <p:nvPr/>
        </p:nvSpPr>
        <p:spPr>
          <a:xfrm>
            <a:off x="729342" y="1180980"/>
            <a:ext cx="10396389" cy="7171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/>
              <a:t>Groupe d’expert mandaté par le Conseil d’Etat: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dirty="0"/>
              <a:t>Rétablir un déséquilibre estimé à 1 milliards en 2029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dirty="0"/>
              <a:t>500 millions déjà économisé sur PFQ 26-29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dirty="0"/>
              <a:t>500 millions encore à trouver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dirty="0"/>
              <a:t>S’aligner sur la moyenne des cantons (baisses des conditions de travail; baisse des prestations)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800" dirty="0"/>
              <a:t>Reprendre des mesures du passé (mesures du CE 2006-2007, Consultation transversale du personnel 2015) et des mesures amenées par les cadres</a:t>
            </a:r>
          </a:p>
          <a:p>
            <a:pPr marL="514350" indent="-514350">
              <a:buFont typeface="+mj-lt"/>
              <a:buAutoNum type="arabicPeriod"/>
            </a:pPr>
            <a:endParaRPr lang="fr-FR" sz="2800" b="1" dirty="0"/>
          </a:p>
          <a:p>
            <a:r>
              <a:rPr lang="fr-FR" sz="2800" b="1" dirty="0"/>
              <a:t>Et les ressources ? QUASI RIEN….: </a:t>
            </a:r>
            <a:r>
              <a:rPr lang="fr-FR" sz="2000" b="1" dirty="0"/>
              <a:t>Augment dividende actionnaire BCGE (33 moi) ou  en défaveur des plus </a:t>
            </a:r>
            <a:r>
              <a:rPr lang="fr-FR" sz="2000" b="1" dirty="0" err="1"/>
              <a:t>vulnérables,par</a:t>
            </a:r>
            <a:r>
              <a:rPr lang="fr-FR" sz="2000" b="1" dirty="0"/>
              <a:t> ex. indexation de la taxe personnelle (25.--) au coût de la vie, …</a:t>
            </a:r>
          </a:p>
          <a:p>
            <a:r>
              <a:rPr lang="fr-FR" sz="2800" b="1" dirty="0"/>
              <a:t>	</a:t>
            </a:r>
          </a:p>
          <a:p>
            <a:pPr marL="514350" indent="-514350" algn="ctr">
              <a:buFont typeface="+mj-lt"/>
              <a:buAutoNum type="arabicPeriod"/>
            </a:pPr>
            <a:endParaRPr lang="fr-FR" sz="2800" b="1" dirty="0"/>
          </a:p>
          <a:p>
            <a:pPr algn="ctr"/>
            <a:r>
              <a:rPr lang="fr-FR" sz="2800" b="1" dirty="0"/>
              <a:t> </a:t>
            </a:r>
          </a:p>
          <a:p>
            <a:pPr algn="r"/>
            <a:r>
              <a:rPr lang="fr-FR" sz="2000" b="1" dirty="0"/>
              <a:t>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44EF1D8-1E6F-94E1-FC46-B0C7F461068C}"/>
              </a:ext>
            </a:extLst>
          </p:cNvPr>
          <p:cNvSpPr txBox="1"/>
          <p:nvPr/>
        </p:nvSpPr>
        <p:spPr>
          <a:xfrm>
            <a:off x="729342" y="416481"/>
            <a:ext cx="1087482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b="1" dirty="0"/>
              <a:t>Inventaire mesures d’économie – principe de base</a:t>
            </a:r>
          </a:p>
        </p:txBody>
      </p:sp>
    </p:spTree>
    <p:extLst>
      <p:ext uri="{BB962C8B-B14F-4D97-AF65-F5344CB8AC3E}">
        <p14:creationId xmlns:p14="http://schemas.microsoft.com/office/powerpoint/2010/main" val="4046391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B6011-3F7B-4D07-FE41-F49CAF5C4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24CA218-5103-B0CE-A48D-8CA942DE99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F4805885-3624-4FEF-3D80-71524A02C053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5628D37-DABC-A2D8-9B08-990804C10139}"/>
              </a:ext>
            </a:extLst>
          </p:cNvPr>
          <p:cNvSpPr txBox="1"/>
          <p:nvPr/>
        </p:nvSpPr>
        <p:spPr>
          <a:xfrm>
            <a:off x="402771" y="544285"/>
            <a:ext cx="115824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Inventaire: ex. de mesures touchant aux conditions de travail -  </a:t>
            </a:r>
            <a:r>
              <a:rPr lang="fr-FR" sz="2400" b="1" dirty="0">
                <a:solidFill>
                  <a:srgbClr val="FF0000"/>
                </a:solidFill>
              </a:rPr>
              <a:t>organisationnelles  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B2D82E79-E204-CEBA-397B-68AA276CE179}"/>
              </a:ext>
            </a:extLst>
          </p:cNvPr>
          <p:cNvSpPr/>
          <p:nvPr/>
        </p:nvSpPr>
        <p:spPr>
          <a:xfrm>
            <a:off x="343818" y="3799806"/>
            <a:ext cx="5621554" cy="214114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>
                <a:solidFill>
                  <a:schemeClr val="tx1"/>
                </a:solidFill>
              </a:rPr>
              <a:t>Suppression de 18 postes de Secrétaires généraux adjoints (16 ETP) </a:t>
            </a:r>
            <a:r>
              <a:rPr lang="fr-FR" b="1" dirty="0">
                <a:solidFill>
                  <a:schemeClr val="tx1"/>
                </a:solidFill>
              </a:rPr>
              <a:t>	</a:t>
            </a:r>
          </a:p>
          <a:p>
            <a:pPr algn="ctr"/>
            <a:endParaRPr lang="fr-CH" sz="2400" b="1" dirty="0"/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6C8A221C-1955-8781-A853-4C72B9DF6C40}"/>
              </a:ext>
            </a:extLst>
          </p:cNvPr>
          <p:cNvSpPr/>
          <p:nvPr/>
        </p:nvSpPr>
        <p:spPr>
          <a:xfrm>
            <a:off x="6333223" y="4172574"/>
            <a:ext cx="5621554" cy="214114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>
                <a:solidFill>
                  <a:schemeClr val="tx1"/>
                </a:solidFill>
              </a:rPr>
              <a:t>Suppression de 10 % de postes de chargés de communication ou fonction analogue </a:t>
            </a:r>
            <a:r>
              <a:rPr lang="fr-FR" b="1" dirty="0">
                <a:solidFill>
                  <a:schemeClr val="tx1"/>
                </a:solidFill>
              </a:rPr>
              <a:t>	</a:t>
            </a:r>
          </a:p>
          <a:p>
            <a:pPr algn="ctr"/>
            <a:endParaRPr lang="fr-CH" sz="2400" b="1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94926869-7BCF-FC35-DF6A-8BDC139B45B7}"/>
              </a:ext>
            </a:extLst>
          </p:cNvPr>
          <p:cNvSpPr/>
          <p:nvPr/>
        </p:nvSpPr>
        <p:spPr>
          <a:xfrm>
            <a:off x="343818" y="1133499"/>
            <a:ext cx="5186126" cy="2141141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>
                <a:solidFill>
                  <a:schemeClr val="bg1"/>
                </a:solidFill>
              </a:rPr>
              <a:t>Passage de la décharge d'âge des enseignants de 58 ans à 60 ans</a:t>
            </a:r>
          </a:p>
          <a:p>
            <a:pPr algn="ctr"/>
            <a:endParaRPr lang="fr-CH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9EAD217-4CA8-FDD7-12C9-4851A712790A}"/>
              </a:ext>
            </a:extLst>
          </p:cNvPr>
          <p:cNvSpPr/>
          <p:nvPr/>
        </p:nvSpPr>
        <p:spPr>
          <a:xfrm>
            <a:off x="6096000" y="1518691"/>
            <a:ext cx="5186126" cy="2141141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>
                <a:solidFill>
                  <a:schemeClr val="bg1"/>
                </a:solidFill>
              </a:rPr>
              <a:t>Abandon de la décharge spéciale pour les enseignants de français et de sciences humaines</a:t>
            </a:r>
          </a:p>
          <a:p>
            <a:pPr algn="ctr"/>
            <a:endParaRPr lang="fr-CH" sz="2400" b="1" dirty="0"/>
          </a:p>
        </p:txBody>
      </p:sp>
    </p:spTree>
    <p:extLst>
      <p:ext uri="{BB962C8B-B14F-4D97-AF65-F5344CB8AC3E}">
        <p14:creationId xmlns:p14="http://schemas.microsoft.com/office/powerpoint/2010/main" val="2859110561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3A73D-89AB-5168-F2E2-0A854C632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2DFEA664-D8D5-33ED-0B42-ECDE5244E4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52D64CBB-B92D-61A2-5E4D-A5ED644DEC7B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6058A4A-E9B4-F765-50BD-D30341DB37CA}"/>
              </a:ext>
            </a:extLst>
          </p:cNvPr>
          <p:cNvSpPr txBox="1"/>
          <p:nvPr/>
        </p:nvSpPr>
        <p:spPr>
          <a:xfrm>
            <a:off x="402771" y="544285"/>
            <a:ext cx="115824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Inventaire: ex. de mesures touchant aux conditions de travail -  </a:t>
            </a:r>
            <a:r>
              <a:rPr lang="fr-FR" sz="2400" b="1" dirty="0">
                <a:solidFill>
                  <a:srgbClr val="FF0000"/>
                </a:solidFill>
              </a:rPr>
              <a:t>législatives 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06FD6AA5-7ADF-0C16-AF2A-B9EC8C575B12}"/>
              </a:ext>
            </a:extLst>
          </p:cNvPr>
          <p:cNvSpPr/>
          <p:nvPr/>
        </p:nvSpPr>
        <p:spPr>
          <a:xfrm>
            <a:off x="223406" y="1101653"/>
            <a:ext cx="7571296" cy="3694399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pPr algn="ctr"/>
            <a:r>
              <a:rPr lang="fr-CH" sz="2400" b="1" dirty="0"/>
              <a:t>Réduction de 720 à 456 jours de salaire en cas d’arrêt maladie et baisse à 80% du salaire dès la 2</a:t>
            </a:r>
            <a:r>
              <a:rPr lang="fr-CH" sz="2400" b="1" baseline="30000" dirty="0"/>
              <a:t>ème</a:t>
            </a:r>
            <a:r>
              <a:rPr lang="fr-CH" sz="2400" b="1" dirty="0"/>
              <a:t> année d’arrêt maladie </a:t>
            </a:r>
          </a:p>
          <a:p>
            <a:pPr algn="ctr"/>
            <a:r>
              <a:rPr lang="fr-CH" sz="2400" b="1" dirty="0"/>
              <a:t>(au lieu de 100% actuellement, et 90% dans PL «Fontanet» en cours d’examen)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C9B887FA-451D-D1EA-2F26-7596C02D92B5}"/>
              </a:ext>
            </a:extLst>
          </p:cNvPr>
          <p:cNvSpPr/>
          <p:nvPr/>
        </p:nvSpPr>
        <p:spPr>
          <a:xfrm rot="20991302">
            <a:off x="7354744" y="1086496"/>
            <a:ext cx="3976211" cy="184839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/>
              <a:t>4 ETP supplémentaires contrôleurs fiscaux</a:t>
            </a:r>
          </a:p>
          <a:p>
            <a:pPr algn="ctr"/>
            <a:endParaRPr lang="fr-CH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AFDD08D4-79FD-5200-0B2F-A164582383DB}"/>
              </a:ext>
            </a:extLst>
          </p:cNvPr>
          <p:cNvSpPr/>
          <p:nvPr/>
        </p:nvSpPr>
        <p:spPr>
          <a:xfrm>
            <a:off x="7638587" y="2932771"/>
            <a:ext cx="4705813" cy="2955074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000" b="1" dirty="0"/>
              <a:t>Apprentissage: baisse de la subvention des cours interentreprises et suppression de la prise en charge des frais de déplacement des apprentis hors-canton (-0,5% ETP)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C7FDE535-A7EA-8108-D30F-E899B5379AAF}"/>
              </a:ext>
            </a:extLst>
          </p:cNvPr>
          <p:cNvSpPr/>
          <p:nvPr/>
        </p:nvSpPr>
        <p:spPr>
          <a:xfrm>
            <a:off x="2649876" y="4810159"/>
            <a:ext cx="5516135" cy="1792515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pPr algn="ctr"/>
            <a:r>
              <a:rPr lang="fr-CH" sz="2400" b="1" dirty="0"/>
              <a:t>- 5% sur les missions d’intérêts général  HUG et IMAD </a:t>
            </a:r>
          </a:p>
        </p:txBody>
      </p:sp>
    </p:spTree>
    <p:extLst>
      <p:ext uri="{BB962C8B-B14F-4D97-AF65-F5344CB8AC3E}">
        <p14:creationId xmlns:p14="http://schemas.microsoft.com/office/powerpoint/2010/main" val="1376610525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2A83F-CFF2-1ED2-9965-76A28E20C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5A3F6EB9-0C1A-739E-DF8F-E8BC97BDFC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F773F93F-6156-0EDD-9BC8-C107F5F6230B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0D5C0F9-D3D1-871F-6835-6358FCF1B022}"/>
              </a:ext>
            </a:extLst>
          </p:cNvPr>
          <p:cNvSpPr txBox="1"/>
          <p:nvPr/>
        </p:nvSpPr>
        <p:spPr>
          <a:xfrm>
            <a:off x="304800" y="279175"/>
            <a:ext cx="115824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Inventaire: mesures organisationnelles – </a:t>
            </a:r>
          </a:p>
          <a:p>
            <a:r>
              <a:rPr lang="fr-FR" sz="2400" b="1" dirty="0"/>
              <a:t>transferts de charge ou suppression de services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5BEBD9E8-104E-A47E-EF5A-C6987231E134}"/>
              </a:ext>
            </a:extLst>
          </p:cNvPr>
          <p:cNvSpPr/>
          <p:nvPr/>
        </p:nvSpPr>
        <p:spPr>
          <a:xfrm>
            <a:off x="3615053" y="5138057"/>
            <a:ext cx="5532998" cy="154577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/>
              <a:t>- 7 millions pour la culture 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F3E901A3-B90F-FA98-94C7-93AB9F37F5FB}"/>
              </a:ext>
            </a:extLst>
          </p:cNvPr>
          <p:cNvSpPr/>
          <p:nvPr/>
        </p:nvSpPr>
        <p:spPr>
          <a:xfrm>
            <a:off x="6381552" y="3080939"/>
            <a:ext cx="5681546" cy="214813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/>
              <a:t>Suppression du SRED et transfert de ses tâches à l’UNIGE et à l'OCSTAT</a:t>
            </a:r>
          </a:p>
          <a:p>
            <a:r>
              <a:rPr lang="fr-FR" sz="2400" b="1" dirty="0"/>
              <a:t> 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7D6F6B9F-2687-5D0D-98AB-46DFD0413ED6}"/>
              </a:ext>
            </a:extLst>
          </p:cNvPr>
          <p:cNvSpPr/>
          <p:nvPr/>
        </p:nvSpPr>
        <p:spPr>
          <a:xfrm>
            <a:off x="6252650" y="1170587"/>
            <a:ext cx="5939350" cy="1759385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Transfert à la Ville de Genève de la maison de vacances pour personnes âgées « Nouvelle Roseraie » </a:t>
            </a:r>
            <a:endParaRPr lang="fr-CH" sz="2200" dirty="0">
              <a:solidFill>
                <a:schemeClr val="bg1"/>
              </a:solidFill>
            </a:endParaRPr>
          </a:p>
          <a:p>
            <a:r>
              <a:rPr lang="fr-FR" sz="2400" b="1" dirty="0"/>
              <a:t> 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3FFDD041-E329-FC0C-55B7-2164CF2D46DC}"/>
              </a:ext>
            </a:extLst>
          </p:cNvPr>
          <p:cNvSpPr/>
          <p:nvPr/>
        </p:nvSpPr>
        <p:spPr>
          <a:xfrm>
            <a:off x="304800" y="2937952"/>
            <a:ext cx="5681546" cy="243410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Transfert complet de la Fondation pour l’animation socio-culturelle (FASe) aux communes </a:t>
            </a:r>
            <a:endParaRPr lang="fr-FR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D03A3A85-A2C3-D732-8677-3C20DCD4851F}"/>
              </a:ext>
            </a:extLst>
          </p:cNvPr>
          <p:cNvSpPr/>
          <p:nvPr/>
        </p:nvSpPr>
        <p:spPr>
          <a:xfrm>
            <a:off x="686066" y="1283376"/>
            <a:ext cx="5006898" cy="154577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/>
              <a:t>Intégration des services SPC et SAM à l'OCAS</a:t>
            </a:r>
          </a:p>
        </p:txBody>
      </p:sp>
    </p:spTree>
    <p:extLst>
      <p:ext uri="{BB962C8B-B14F-4D97-AF65-F5344CB8AC3E}">
        <p14:creationId xmlns:p14="http://schemas.microsoft.com/office/powerpoint/2010/main" val="1846028376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C374D-D12A-3554-FD38-AF43444F7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E55C602C-7531-087D-4463-CB7565E1AB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89E46E9A-1961-807A-3AEE-97BF37D25CE5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B4484C7-34D3-D382-778C-6C0E3F6541A8}"/>
              </a:ext>
            </a:extLst>
          </p:cNvPr>
          <p:cNvSpPr txBox="1"/>
          <p:nvPr/>
        </p:nvSpPr>
        <p:spPr>
          <a:xfrm>
            <a:off x="304800" y="279175"/>
            <a:ext cx="115824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Inventaire: mesures touchant les PRESTATIONS – 1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EAA7DF5F-7ED3-2E4F-09C8-EED13D2874C1}"/>
              </a:ext>
            </a:extLst>
          </p:cNvPr>
          <p:cNvSpPr/>
          <p:nvPr/>
        </p:nvSpPr>
        <p:spPr>
          <a:xfrm>
            <a:off x="3383399" y="4032011"/>
            <a:ext cx="5532998" cy="243410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/>
              <a:t>SUPPRESSION DE LA GRATUITE TPG JEUNES ET RETRAITES et augmentation des prix des billets  </a:t>
            </a:r>
            <a:r>
              <a:rPr lang="fr-FR" sz="2400" b="1" dirty="0" err="1"/>
              <a:t>abosnnements</a:t>
            </a:r>
            <a:endParaRPr lang="fr-FR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DC86EEFF-6DA7-3D99-F1D1-E6F369F763F1}"/>
              </a:ext>
            </a:extLst>
          </p:cNvPr>
          <p:cNvSpPr/>
          <p:nvPr/>
        </p:nvSpPr>
        <p:spPr>
          <a:xfrm>
            <a:off x="6149898" y="2566582"/>
            <a:ext cx="6473280" cy="1557069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/>
              <a:t>Augmentation de la participation des bénéficiaires de soins à domicile  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0F4E62BD-7639-8B8B-6703-0CEFA4F24A0A}"/>
              </a:ext>
            </a:extLst>
          </p:cNvPr>
          <p:cNvSpPr/>
          <p:nvPr/>
        </p:nvSpPr>
        <p:spPr>
          <a:xfrm>
            <a:off x="6149898" y="681123"/>
            <a:ext cx="5939350" cy="1759385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CH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Hausse des émoluments du pouvoir judiciaires</a:t>
            </a:r>
            <a:endParaRPr lang="fr-CH" sz="2400" dirty="0">
              <a:solidFill>
                <a:schemeClr val="bg1"/>
              </a:solidFill>
            </a:endParaRPr>
          </a:p>
          <a:p>
            <a:r>
              <a:rPr lang="fr-FR" sz="2400" b="1" dirty="0"/>
              <a:t> 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C8F112FC-0F0F-5FC4-1042-A0A949B7D44A}"/>
              </a:ext>
            </a:extLst>
          </p:cNvPr>
          <p:cNvSpPr/>
          <p:nvPr/>
        </p:nvSpPr>
        <p:spPr>
          <a:xfrm>
            <a:off x="304800" y="2625190"/>
            <a:ext cx="5681546" cy="1439854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Diminution du nombre et durée des séjours hospitaliers</a:t>
            </a:r>
            <a:endParaRPr lang="fr-FR" sz="2400" b="1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DE3C64E-E9B5-78A2-7109-3E7C4CD5CB46}"/>
              </a:ext>
            </a:extLst>
          </p:cNvPr>
          <p:cNvSpPr/>
          <p:nvPr/>
        </p:nvSpPr>
        <p:spPr>
          <a:xfrm>
            <a:off x="552251" y="949511"/>
            <a:ext cx="5006898" cy="154577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/>
              <a:t>Hausse de 500 à 750.– des taxes universitaires semestrielles</a:t>
            </a:r>
          </a:p>
        </p:txBody>
      </p:sp>
    </p:spTree>
    <p:extLst>
      <p:ext uri="{BB962C8B-B14F-4D97-AF65-F5344CB8AC3E}">
        <p14:creationId xmlns:p14="http://schemas.microsoft.com/office/powerpoint/2010/main" val="892606154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7EBDA-779F-74E4-3F74-1ACE468C4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A8356B19-E8B8-4911-48F7-BA54C78BBD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12DF3858-CBC2-C48D-3E3F-2A390FFBC656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A8B43AC-16C2-4354-1C4F-A4DBE768B38C}"/>
              </a:ext>
            </a:extLst>
          </p:cNvPr>
          <p:cNvSpPr txBox="1"/>
          <p:nvPr/>
        </p:nvSpPr>
        <p:spPr>
          <a:xfrm>
            <a:off x="304800" y="279175"/>
            <a:ext cx="115824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Inventaire: mesures touchant les PRESTATIONS - 2 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CC33879-91DE-2D1C-1391-7D581E43F949}"/>
              </a:ext>
            </a:extLst>
          </p:cNvPr>
          <p:cNvSpPr/>
          <p:nvPr/>
        </p:nvSpPr>
        <p:spPr>
          <a:xfrm>
            <a:off x="5978381" y="2162679"/>
            <a:ext cx="5939350" cy="3422474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>
                <a:solidFill>
                  <a:schemeClr val="bg1"/>
                </a:solidFill>
              </a:rPr>
              <a:t>Augmentation à 10% du nombre de chambres à 2 lits dans les EMS et augmentation des contribution du résident en EMS </a:t>
            </a:r>
          </a:p>
          <a:p>
            <a:r>
              <a:rPr lang="fr-FR" sz="2400" b="1" dirty="0"/>
              <a:t> 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B8DCCB60-AFE9-6BD7-4A7C-CC918605BDCF}"/>
              </a:ext>
            </a:extLst>
          </p:cNvPr>
          <p:cNvSpPr/>
          <p:nvPr/>
        </p:nvSpPr>
        <p:spPr>
          <a:xfrm>
            <a:off x="102752" y="841631"/>
            <a:ext cx="6473280" cy="3172808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bg1"/>
                </a:solidFill>
              </a:rPr>
              <a:t>PENALISATION DU TEMPS PARTIEL et aide sociale: Prise en compte du taux d’activité dans le calcul du RDU permettant d’obtenir des prestations sociales  </a:t>
            </a:r>
          </a:p>
        </p:txBody>
      </p:sp>
    </p:spTree>
    <p:extLst>
      <p:ext uri="{BB962C8B-B14F-4D97-AF65-F5344CB8AC3E}">
        <p14:creationId xmlns:p14="http://schemas.microsoft.com/office/powerpoint/2010/main" val="1953364604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3DDF8-3CB6-B00A-055C-BDCD4CAB8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89B4B32E-08F5-6D57-5B0A-00186F310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95508860-E54B-0C93-A5AB-245D3BD57839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0B878A2-AA8E-59F5-A0AE-A9C64699A4DA}"/>
              </a:ext>
            </a:extLst>
          </p:cNvPr>
          <p:cNvSpPr txBox="1"/>
          <p:nvPr/>
        </p:nvSpPr>
        <p:spPr>
          <a:xfrm>
            <a:off x="304800" y="279175"/>
            <a:ext cx="115824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Inventaire: MESURES A MOYEN TERME TOUCHANT LES CONDITIONS DE TRAVAIL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                         REGLEMENTAIRE 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F7E4AF1A-A8DB-5915-DA6C-BE1B6206AC2F}"/>
              </a:ext>
            </a:extLst>
          </p:cNvPr>
          <p:cNvSpPr/>
          <p:nvPr/>
        </p:nvSpPr>
        <p:spPr>
          <a:xfrm>
            <a:off x="729342" y="1246397"/>
            <a:ext cx="6940307" cy="3201377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bg1"/>
                </a:solidFill>
              </a:rPr>
              <a:t>AUGMENTATION DU TEMPS DE TRAVAIL DE 40 à 41h30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6AF42F03-380C-FFED-8AAC-79BDA1ADAC24}"/>
              </a:ext>
            </a:extLst>
          </p:cNvPr>
          <p:cNvSpPr/>
          <p:nvPr/>
        </p:nvSpPr>
        <p:spPr>
          <a:xfrm>
            <a:off x="4484251" y="4216780"/>
            <a:ext cx="6564750" cy="1756391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Déploiement de l’Intelligence artificielle et de la RPA (</a:t>
            </a:r>
            <a:r>
              <a:rPr lang="fr-FR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Robotic</a:t>
            </a: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Process Automation) </a:t>
            </a:r>
            <a:endParaRPr lang="fr-CH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596644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D2DC9-DE52-D991-2BC9-9F191F62A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07F1825A-CD62-B59F-22DA-A47C9A11F4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9F4A2A20-FAEE-5478-9942-A325FB27A957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3C07794-E98B-1295-CB65-2BC8932E9075}"/>
              </a:ext>
            </a:extLst>
          </p:cNvPr>
          <p:cNvSpPr txBox="1"/>
          <p:nvPr/>
        </p:nvSpPr>
        <p:spPr>
          <a:xfrm>
            <a:off x="304800" y="279175"/>
            <a:ext cx="115824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Inventaire: MESURES A MOYEN TERME TOUCHANT LES CONDITIONS DE TRAVAIL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                         LEGISLATIF 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B415EF9C-16AF-4663-D01B-134B1FF468D7}"/>
              </a:ext>
            </a:extLst>
          </p:cNvPr>
          <p:cNvSpPr/>
          <p:nvPr/>
        </p:nvSpPr>
        <p:spPr>
          <a:xfrm>
            <a:off x="794658" y="1186628"/>
            <a:ext cx="10668000" cy="5279486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/>
              <a:t>Assouplir les dispositions de la LPAC en matière de résiliation des rapports de travail et de changement d’affectation </a:t>
            </a:r>
          </a:p>
          <a:p>
            <a:endParaRPr lang="fr-FR" sz="2400" b="1" dirty="0"/>
          </a:p>
          <a:p>
            <a:pPr marL="342900" indent="-342900">
              <a:buFontTx/>
              <a:buChar char="-"/>
            </a:pPr>
            <a:r>
              <a:rPr lang="fr-FR" sz="2400" b="1" dirty="0"/>
              <a:t>Suppression du maintient du salaire en cas de changement d’affectation</a:t>
            </a:r>
          </a:p>
          <a:p>
            <a:pPr marL="342900" indent="-342900">
              <a:buFontTx/>
              <a:buChar char="-"/>
            </a:pPr>
            <a:endParaRPr lang="fr-FR" sz="2400" b="1" dirty="0"/>
          </a:p>
          <a:p>
            <a:pPr marL="342900" indent="-342900">
              <a:buFontTx/>
              <a:buChar char="-"/>
            </a:pPr>
            <a:r>
              <a:rPr lang="fr-FR" sz="2400" b="1" dirty="0"/>
              <a:t>Supprimer l’adjectif « durable » dans « disparition d’un motif durable d’engagement » = simplifier le licenciement</a:t>
            </a:r>
            <a:endParaRPr lang="fr-FR" dirty="0"/>
          </a:p>
          <a:p>
            <a:pPr marL="342900" indent="-342900">
              <a:buFontTx/>
              <a:buChar char="-"/>
            </a:pP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227804440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E119A-1863-83A3-F2CF-24DEB2E30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77DA5C04-33C9-AA7B-244F-ABCE1ACD8E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A2A695F4-8628-621E-AE62-C152F0F13047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56A1942-E8ED-F950-66B7-B146B198EB44}"/>
              </a:ext>
            </a:extLst>
          </p:cNvPr>
          <p:cNvSpPr txBox="1"/>
          <p:nvPr/>
        </p:nvSpPr>
        <p:spPr>
          <a:xfrm>
            <a:off x="304800" y="279175"/>
            <a:ext cx="115824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Inventaire: MESURES A MOYEN TERME TOUCHANT LES CONDITIONS DE TRAVAIL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                         LEGISLATIF 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227785C6-F5A0-8876-1683-033EADB74459}"/>
              </a:ext>
            </a:extLst>
          </p:cNvPr>
          <p:cNvSpPr/>
          <p:nvPr/>
        </p:nvSpPr>
        <p:spPr>
          <a:xfrm>
            <a:off x="1322614" y="1652551"/>
            <a:ext cx="9546771" cy="370114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/>
              <a:t>Supprimer la compétence du Grand Conseil de déposer des projets de loi</a:t>
            </a:r>
          </a:p>
          <a:p>
            <a:endParaRPr lang="fr-FR" sz="2400" b="1" dirty="0"/>
          </a:p>
          <a:p>
            <a:r>
              <a:rPr lang="fr-FR" sz="2000" b="1" dirty="0"/>
              <a:t>Le Grand Conseil ne pourra plus émettre de propositions en lien avec le statut du personnel</a:t>
            </a:r>
          </a:p>
        </p:txBody>
      </p:sp>
    </p:spTree>
    <p:extLst>
      <p:ext uri="{BB962C8B-B14F-4D97-AF65-F5344CB8AC3E}">
        <p14:creationId xmlns:p14="http://schemas.microsoft.com/office/powerpoint/2010/main" val="2642158866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83A2A-154E-2A42-DE6D-E851CA661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B65F7D93-4131-C846-1D58-AA21B5FBE4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52C3D365-62B7-4936-13BC-D7193B1719F2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89CDB17-CCB6-A36B-47E1-BB2C4E521C18}"/>
              </a:ext>
            </a:extLst>
          </p:cNvPr>
          <p:cNvSpPr txBox="1"/>
          <p:nvPr/>
        </p:nvSpPr>
        <p:spPr>
          <a:xfrm>
            <a:off x="304800" y="279175"/>
            <a:ext cx="115824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Inventaire: AUTRES MESURES A MOYEN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C96E89D6-1482-12C2-A55F-C7602F94572C}"/>
              </a:ext>
            </a:extLst>
          </p:cNvPr>
          <p:cNvSpPr/>
          <p:nvPr/>
        </p:nvSpPr>
        <p:spPr>
          <a:xfrm>
            <a:off x="304800" y="740840"/>
            <a:ext cx="8643256" cy="2995648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/>
              <a:t>PRIVATISATION AEROPORT (rappel que l’aéroport amène des fonds au canton): ouverture minoritaire du capital de l’aéroport à d’autres cantons voire à des investisseurs institutionnels privés 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5B62FB8F-710A-FBC1-674A-32B4CC97267E}"/>
              </a:ext>
            </a:extLst>
          </p:cNvPr>
          <p:cNvSpPr/>
          <p:nvPr/>
        </p:nvSpPr>
        <p:spPr>
          <a:xfrm>
            <a:off x="3641272" y="3470466"/>
            <a:ext cx="8354786" cy="2995648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Resserrement des conditions d’accès aux prestations sociales pour les jeunes de 18 à 25 ans et des prestations complémentaires pour les résident-e-s en EMS</a:t>
            </a:r>
            <a:endParaRPr lang="fr-CH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548543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A1012-788B-501A-3E8E-6152B1508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0FA688FF-69E0-27E7-DF54-760C85952B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89EB9760-FA9F-008A-5700-E17B9487CE1E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7B9FC72-2BEB-2C0D-FCFA-8C227AA7414D}"/>
              </a:ext>
            </a:extLst>
          </p:cNvPr>
          <p:cNvSpPr txBox="1"/>
          <p:nvPr/>
        </p:nvSpPr>
        <p:spPr>
          <a:xfrm>
            <a:off x="304800" y="279175"/>
            <a:ext cx="115824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Inventaire des mesures d’économie    POINTS A RETENIR  . En résumé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3286054-28CC-A82E-C92B-6CA4C42A59B2}"/>
              </a:ext>
            </a:extLst>
          </p:cNvPr>
          <p:cNvSpPr txBox="1"/>
          <p:nvPr/>
        </p:nvSpPr>
        <p:spPr>
          <a:xfrm>
            <a:off x="489857" y="948690"/>
            <a:ext cx="1086394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2400" b="1" dirty="0">
                <a:solidFill>
                  <a:srgbClr val="FF0000"/>
                </a:solidFill>
              </a:rPr>
              <a:t>PENALISATION DES PERSONNES MALADES: raccourcissement du temps et du salaire en cas de maladie longue durée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24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2400" b="1" dirty="0">
                <a:solidFill>
                  <a:srgbClr val="FF0000"/>
                </a:solidFill>
              </a:rPr>
              <a:t>FACILITATION DES LICENCIEMENTS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24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2400" b="1" dirty="0">
                <a:solidFill>
                  <a:srgbClr val="FF0000"/>
                </a:solidFill>
              </a:rPr>
              <a:t> BAISSE DE SALAIRE PAR SUPPRESSION DES ANNUITES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24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2400" b="1" dirty="0">
                <a:solidFill>
                  <a:srgbClr val="FF0000"/>
                </a:solidFill>
              </a:rPr>
              <a:t>SUPPRESSION DES CONGES (et diminution des décharges)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24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2400" b="1" dirty="0">
                <a:solidFill>
                  <a:srgbClr val="FF0000"/>
                </a:solidFill>
              </a:rPr>
              <a:t>PRIVATISATION DES COLLEGUES DES SERVICES LOGISTIQUES (nettoyage, blanchisserie, sécurité,….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24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2400" b="1" dirty="0">
                <a:solidFill>
                  <a:srgbClr val="FF0000"/>
                </a:solidFill>
              </a:rPr>
              <a:t>HAUSSE DU TEMPS DE TRAVAIL (+1h30/semaine)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24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2400" b="1" dirty="0">
                <a:solidFill>
                  <a:srgbClr val="FF0000"/>
                </a:solidFill>
              </a:rPr>
              <a:t>COUPES DANS LES SUBVENTIONS – SURTOUT HUG-IMAD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935388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8A1B1-0274-BBE8-232B-01884DC13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8D050B24-C8ED-E555-6EDB-ED730F4AA0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EEFCF3C6-F87F-D214-1AAB-9CE849CC9AD9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857E18C-1A5B-E274-E986-FE5BAB2FF243}"/>
              </a:ext>
            </a:extLst>
          </p:cNvPr>
          <p:cNvSpPr txBox="1"/>
          <p:nvPr/>
        </p:nvSpPr>
        <p:spPr>
          <a:xfrm>
            <a:off x="1490811" y="1333380"/>
            <a:ext cx="10396389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/>
              <a:t>	</a:t>
            </a:r>
            <a:endParaRPr lang="fr-CH" dirty="0"/>
          </a:p>
          <a:p>
            <a:r>
              <a:rPr lang="fr-FR" sz="2400" dirty="0"/>
              <a:t>un niveau de dépenses publiques parmi les plus élevés de Suisse </a:t>
            </a:r>
          </a:p>
          <a:p>
            <a:endParaRPr lang="fr-CH" sz="2400" dirty="0"/>
          </a:p>
          <a:p>
            <a:r>
              <a:rPr lang="fr-FR" sz="2400" dirty="0"/>
              <a:t>des coûts de fonctionnement nettement supérieurs à ceux des autres cantons </a:t>
            </a:r>
          </a:p>
          <a:p>
            <a:endParaRPr lang="fr-FR" sz="2400" b="1" dirty="0"/>
          </a:p>
          <a:p>
            <a:r>
              <a:rPr lang="fr-FR" sz="2400" dirty="0"/>
              <a:t>Causes sont à la fois </a:t>
            </a:r>
            <a:r>
              <a:rPr lang="fr-FR" sz="2400" b="1" dirty="0">
                <a:solidFill>
                  <a:srgbClr val="FF0000"/>
                </a:solidFill>
              </a:rPr>
              <a:t>structurelles</a:t>
            </a:r>
            <a:r>
              <a:rPr lang="fr-FR" sz="2400" dirty="0"/>
              <a:t> (centralisation, densité institutionnelle, coût du foncier et niveau élevé des salaires) et </a:t>
            </a:r>
            <a:r>
              <a:rPr lang="fr-FR" sz="2400" b="1" dirty="0">
                <a:solidFill>
                  <a:srgbClr val="FF0000"/>
                </a:solidFill>
              </a:rPr>
              <a:t>organisationnelles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/>
              <a:t>(fragmentation, manque de coordination et de mutualisation, procédures lourdes).</a:t>
            </a:r>
            <a:endParaRPr lang="fr-FR" sz="2000" b="1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718EC70-0A3E-8C97-2C25-09E637D99360}"/>
              </a:ext>
            </a:extLst>
          </p:cNvPr>
          <p:cNvSpPr txBox="1"/>
          <p:nvPr/>
        </p:nvSpPr>
        <p:spPr>
          <a:xfrm>
            <a:off x="729342" y="416481"/>
            <a:ext cx="10874829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b="1" dirty="0"/>
              <a:t>Inventaire mesures d’économie – Constats de base du groupe d’experts</a:t>
            </a:r>
          </a:p>
        </p:txBody>
      </p:sp>
      <p:sp>
        <p:nvSpPr>
          <p:cNvPr id="2" name="Flèche : droite 1">
            <a:extLst>
              <a:ext uri="{FF2B5EF4-FFF2-40B4-BE49-F238E27FC236}">
                <a16:creationId xmlns:a16="http://schemas.microsoft.com/office/drawing/2014/main" id="{14C84F69-8150-1995-D369-B4EFA2590B49}"/>
              </a:ext>
            </a:extLst>
          </p:cNvPr>
          <p:cNvSpPr/>
          <p:nvPr/>
        </p:nvSpPr>
        <p:spPr>
          <a:xfrm>
            <a:off x="576942" y="1905000"/>
            <a:ext cx="511629" cy="21771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162573D5-6A76-EDCA-C2D9-D2780537DAD6}"/>
              </a:ext>
            </a:extLst>
          </p:cNvPr>
          <p:cNvSpPr/>
          <p:nvPr/>
        </p:nvSpPr>
        <p:spPr>
          <a:xfrm>
            <a:off x="598713" y="2646613"/>
            <a:ext cx="511629" cy="21771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F5ADED0-1FE0-D29F-EA98-CC46E6A8935F}"/>
              </a:ext>
            </a:extLst>
          </p:cNvPr>
          <p:cNvSpPr txBox="1"/>
          <p:nvPr/>
        </p:nvSpPr>
        <p:spPr>
          <a:xfrm>
            <a:off x="690907" y="4933414"/>
            <a:ext cx="80932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fr-CH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fr-FR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Citation: « le personnel de l’État de Genève dispose d’un salaire parmi les plus élevés des cantons avec une durée du travail parmi les plus faibles « </a:t>
            </a:r>
          </a:p>
        </p:txBody>
      </p:sp>
    </p:spTree>
    <p:extLst>
      <p:ext uri="{BB962C8B-B14F-4D97-AF65-F5344CB8AC3E}">
        <p14:creationId xmlns:p14="http://schemas.microsoft.com/office/powerpoint/2010/main" val="3285346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FA6ADF1B-F2D6-6156-3871-52373E7118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A273D19A-D03F-2A96-D39C-6A0A22C3359D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A9DB5113-E5F4-9E67-8D33-822AB5C03EC2}"/>
              </a:ext>
            </a:extLst>
          </p:cNvPr>
          <p:cNvSpPr/>
          <p:nvPr/>
        </p:nvSpPr>
        <p:spPr>
          <a:xfrm>
            <a:off x="794657" y="287609"/>
            <a:ext cx="5301343" cy="272259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400" b="1" dirty="0"/>
              <a:t>58 mesures pouvant être appliquées à court terme</a:t>
            </a:r>
          </a:p>
          <a:p>
            <a:pPr algn="ctr"/>
            <a:endParaRPr lang="fr-CH" sz="2400" b="1" dirty="0"/>
          </a:p>
          <a:p>
            <a:pPr algn="ctr"/>
            <a:r>
              <a:rPr lang="fr-FR" sz="2400" b="1" dirty="0"/>
              <a:t>533 MCHF/an  d’économies en 2029</a:t>
            </a:r>
            <a:endParaRPr lang="fr-CH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8B8632F0-EA8B-7901-C97C-61ED3B09CA91}"/>
              </a:ext>
            </a:extLst>
          </p:cNvPr>
          <p:cNvSpPr/>
          <p:nvPr/>
        </p:nvSpPr>
        <p:spPr>
          <a:xfrm>
            <a:off x="7162796" y="690055"/>
            <a:ext cx="4648202" cy="2320145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400" b="1" dirty="0"/>
              <a:t>19 mesures complémentaires à moyen terme  </a:t>
            </a:r>
          </a:p>
          <a:p>
            <a:pPr algn="ctr"/>
            <a:endParaRPr lang="fr-CH" sz="2400" b="1" dirty="0"/>
          </a:p>
          <a:p>
            <a:pPr algn="ctr"/>
            <a:r>
              <a:rPr lang="fr-CH" sz="2400" b="1" dirty="0"/>
              <a:t>ENV. + de 300 millions/an 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6B8B8A9-3F36-C45A-C307-BAB62E834359}"/>
              </a:ext>
            </a:extLst>
          </p:cNvPr>
          <p:cNvSpPr txBox="1"/>
          <p:nvPr/>
        </p:nvSpPr>
        <p:spPr>
          <a:xfrm>
            <a:off x="571497" y="3676328"/>
            <a:ext cx="112395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RAPPEL : ces économies s’ajoutent aux 500 millions d’économies déjà prévues par le Conseil d’ETAT au PFQ 26-29 !  </a:t>
            </a:r>
          </a:p>
          <a:p>
            <a:endParaRPr lang="fr-CH" sz="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milliard et 233 millions d’économie par année d’ici 2029</a:t>
            </a:r>
          </a:p>
          <a:p>
            <a:endParaRPr lang="fr-CH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près de 10% du budget 26bis total !!! (au lieu de 9% demandé….)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578321EA-BE3E-E506-53BE-337D90EA252F}"/>
              </a:ext>
            </a:extLst>
          </p:cNvPr>
          <p:cNvSpPr/>
          <p:nvPr/>
        </p:nvSpPr>
        <p:spPr>
          <a:xfrm>
            <a:off x="4737540" y="2340429"/>
            <a:ext cx="3698889" cy="1335898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400" b="1" dirty="0"/>
              <a:t>2 mesures d’investissement</a:t>
            </a:r>
          </a:p>
          <a:p>
            <a:pPr algn="ctr"/>
            <a:endParaRPr lang="fr-CH" sz="2400" b="1" dirty="0"/>
          </a:p>
        </p:txBody>
      </p:sp>
    </p:spTree>
    <p:extLst>
      <p:ext uri="{BB962C8B-B14F-4D97-AF65-F5344CB8AC3E}">
        <p14:creationId xmlns:p14="http://schemas.microsoft.com/office/powerpoint/2010/main" val="49250176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FA6ADF1B-F2D6-6156-3871-52373E7118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A273D19A-D03F-2A96-D39C-6A0A22C3359D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4B01F02-7BD7-0033-E773-89CC5A8BF677}"/>
              </a:ext>
            </a:extLst>
          </p:cNvPr>
          <p:cNvSpPr txBox="1"/>
          <p:nvPr/>
        </p:nvSpPr>
        <p:spPr>
          <a:xfrm>
            <a:off x="797579" y="1175657"/>
            <a:ext cx="378530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fr-FR" b="1" i="0" dirty="0">
              <a:solidFill>
                <a:srgbClr val="333333"/>
              </a:solidFill>
              <a:effectLst/>
              <a:highlight>
                <a:srgbClr val="EEE6E3"/>
              </a:highlight>
              <a:latin typeface="century-gothic"/>
            </a:endParaRPr>
          </a:p>
          <a:p>
            <a:pPr algn="l"/>
            <a:endParaRPr lang="fr-FR" b="1" i="0" dirty="0">
              <a:solidFill>
                <a:srgbClr val="333333"/>
              </a:solidFill>
              <a:effectLst/>
              <a:highlight>
                <a:srgbClr val="EEE6E3"/>
              </a:highlight>
              <a:latin typeface="century-gothic"/>
            </a:endParaRPr>
          </a:p>
          <a:p>
            <a:pPr algn="l"/>
            <a:endParaRPr lang="fr-FR" b="0" i="0" dirty="0">
              <a:solidFill>
                <a:srgbClr val="333333"/>
              </a:solidFill>
              <a:effectLst/>
              <a:highlight>
                <a:srgbClr val="EEE6E3"/>
              </a:highlight>
              <a:latin typeface="century-gothic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44EF1D8-1E6F-94E1-FC46-B0C7F461068C}"/>
              </a:ext>
            </a:extLst>
          </p:cNvPr>
          <p:cNvSpPr txBox="1"/>
          <p:nvPr/>
        </p:nvSpPr>
        <p:spPr>
          <a:xfrm>
            <a:off x="849085" y="544285"/>
            <a:ext cx="10874829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Mesures à court terme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A1361DB-085F-580A-9264-F83727F3FFF7}"/>
              </a:ext>
            </a:extLst>
          </p:cNvPr>
          <p:cNvSpPr txBox="1"/>
          <p:nvPr/>
        </p:nvSpPr>
        <p:spPr>
          <a:xfrm>
            <a:off x="4582886" y="1196875"/>
            <a:ext cx="35596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fr-FR" b="1" i="0" dirty="0">
              <a:solidFill>
                <a:srgbClr val="333333"/>
              </a:solidFill>
              <a:effectLst/>
              <a:highlight>
                <a:srgbClr val="EEE6E3"/>
              </a:highlight>
              <a:latin typeface="century-gothic"/>
            </a:endParaRPr>
          </a:p>
          <a:p>
            <a:pPr algn="l"/>
            <a:endParaRPr lang="fr-FR" b="1" i="0" dirty="0">
              <a:solidFill>
                <a:srgbClr val="333333"/>
              </a:solidFill>
              <a:effectLst/>
              <a:highlight>
                <a:srgbClr val="EEE6E3"/>
              </a:highlight>
              <a:latin typeface="century-gothic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A99C9B6F-3405-F547-C61A-3792CEB2EA9A}"/>
              </a:ext>
            </a:extLst>
          </p:cNvPr>
          <p:cNvSpPr/>
          <p:nvPr/>
        </p:nvSpPr>
        <p:spPr>
          <a:xfrm>
            <a:off x="7173685" y="1175657"/>
            <a:ext cx="4550229" cy="1785257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pPr algn="ctr"/>
            <a:r>
              <a:rPr lang="fr-CH" sz="2400" b="1" dirty="0"/>
              <a:t>Mesures impliquant un changement de loi</a:t>
            </a:r>
          </a:p>
          <a:p>
            <a:pPr algn="ctr"/>
            <a:endParaRPr lang="fr-CH" sz="2400" b="1" dirty="0"/>
          </a:p>
          <a:p>
            <a:pPr algn="ctr"/>
            <a:endParaRPr lang="fr-CH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D9649C20-8859-3675-5289-D3ED5A8076A7}"/>
              </a:ext>
            </a:extLst>
          </p:cNvPr>
          <p:cNvSpPr/>
          <p:nvPr/>
        </p:nvSpPr>
        <p:spPr>
          <a:xfrm>
            <a:off x="2160811" y="1196875"/>
            <a:ext cx="4550229" cy="1913697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pPr algn="ctr"/>
            <a:r>
              <a:rPr lang="fr-CH" sz="2400" b="1" dirty="0"/>
              <a:t>Mesures organisationnelles: en main du Conseil D’ETAT</a:t>
            </a:r>
          </a:p>
          <a:p>
            <a:pPr algn="ctr"/>
            <a:endParaRPr lang="fr-CH" sz="2400" b="1" dirty="0"/>
          </a:p>
          <a:p>
            <a:pPr algn="ctr"/>
            <a:endParaRPr lang="fr-CH" sz="24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0DB7BBD-BB13-EBD2-7317-D3720C3A4292}"/>
              </a:ext>
            </a:extLst>
          </p:cNvPr>
          <p:cNvSpPr txBox="1"/>
          <p:nvPr/>
        </p:nvSpPr>
        <p:spPr>
          <a:xfrm>
            <a:off x="250370" y="4125767"/>
            <a:ext cx="20029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3200" b="1" dirty="0"/>
              <a:t>Moyens</a:t>
            </a:r>
          </a:p>
          <a:p>
            <a:r>
              <a:rPr lang="fr-CH" sz="3200" b="1" dirty="0"/>
              <a:t>d’action: 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5006C2A1-0339-DC20-9F54-A51B0CDECA11}"/>
              </a:ext>
            </a:extLst>
          </p:cNvPr>
          <p:cNvSpPr/>
          <p:nvPr/>
        </p:nvSpPr>
        <p:spPr>
          <a:xfrm>
            <a:off x="2160811" y="3707526"/>
            <a:ext cx="4751619" cy="191369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>
              <a:solidFill>
                <a:schemeClr val="tx1"/>
              </a:solidFill>
            </a:endParaRPr>
          </a:p>
          <a:p>
            <a:pPr algn="ctr"/>
            <a:endParaRPr lang="fr-CH" sz="2400" b="1" dirty="0">
              <a:solidFill>
                <a:schemeClr val="tx1"/>
              </a:solidFill>
            </a:endParaRPr>
          </a:p>
          <a:p>
            <a:pPr algn="ctr"/>
            <a:r>
              <a:rPr lang="fr-CH" sz="2400" b="1" dirty="0">
                <a:solidFill>
                  <a:schemeClr val="tx1"/>
                </a:solidFill>
              </a:rPr>
              <a:t>GREVE</a:t>
            </a:r>
          </a:p>
          <a:p>
            <a:pPr algn="ctr"/>
            <a:r>
              <a:rPr lang="fr-CH" sz="2000" b="1" dirty="0">
                <a:solidFill>
                  <a:schemeClr val="tx1"/>
                </a:solidFill>
              </a:rPr>
              <a:t>ou intégrer loi modifiant l’organisation (majorité à trouver au Grand Conseil / initiative)</a:t>
            </a:r>
          </a:p>
          <a:p>
            <a:pPr algn="ctr"/>
            <a:endParaRPr lang="fr-CH" sz="2400" b="1" dirty="0"/>
          </a:p>
          <a:p>
            <a:pPr algn="ctr"/>
            <a:endParaRPr lang="fr-CH" sz="2400" b="1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1806C1A3-F3E4-7280-C40C-164A0272161E}"/>
              </a:ext>
            </a:extLst>
          </p:cNvPr>
          <p:cNvSpPr/>
          <p:nvPr/>
        </p:nvSpPr>
        <p:spPr>
          <a:xfrm>
            <a:off x="7154635" y="3707527"/>
            <a:ext cx="4751619" cy="191369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400" b="1" dirty="0">
                <a:solidFill>
                  <a:schemeClr val="tx1"/>
                </a:solidFill>
              </a:rPr>
              <a:t>REFERENDUM</a:t>
            </a:r>
          </a:p>
          <a:p>
            <a:pPr algn="ctr"/>
            <a:endParaRPr lang="fr-CH" sz="2400" b="1" dirty="0"/>
          </a:p>
          <a:p>
            <a:pPr algn="ctr"/>
            <a:endParaRPr lang="fr-CH" sz="2400" b="1" dirty="0"/>
          </a:p>
        </p:txBody>
      </p:sp>
      <p:sp>
        <p:nvSpPr>
          <p:cNvPr id="14" name="Flèche : bas 13">
            <a:extLst>
              <a:ext uri="{FF2B5EF4-FFF2-40B4-BE49-F238E27FC236}">
                <a16:creationId xmlns:a16="http://schemas.microsoft.com/office/drawing/2014/main" id="{BAEAE01C-6336-24BB-181E-01287978A670}"/>
              </a:ext>
            </a:extLst>
          </p:cNvPr>
          <p:cNvSpPr/>
          <p:nvPr/>
        </p:nvSpPr>
        <p:spPr>
          <a:xfrm>
            <a:off x="4169229" y="3250201"/>
            <a:ext cx="413657" cy="32935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40F37E78-EE3B-D165-9030-533E8978F7C2}"/>
              </a:ext>
            </a:extLst>
          </p:cNvPr>
          <p:cNvSpPr/>
          <p:nvPr/>
        </p:nvSpPr>
        <p:spPr>
          <a:xfrm>
            <a:off x="9157607" y="3248369"/>
            <a:ext cx="413657" cy="32935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50141273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29B0E-BA9E-6002-1A95-57C251BB7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CBAF606A-1DC8-F3E3-0D69-DF66ADD15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2901420B-57FF-FD79-48B3-76F9199266D9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CE22F11-E167-329A-0F11-A2E238B55CAC}"/>
              </a:ext>
            </a:extLst>
          </p:cNvPr>
          <p:cNvSpPr txBox="1"/>
          <p:nvPr/>
        </p:nvSpPr>
        <p:spPr>
          <a:xfrm>
            <a:off x="797579" y="1175657"/>
            <a:ext cx="378530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fr-FR" b="1" i="0" dirty="0">
              <a:solidFill>
                <a:srgbClr val="333333"/>
              </a:solidFill>
              <a:effectLst/>
              <a:highlight>
                <a:srgbClr val="EEE6E3"/>
              </a:highlight>
              <a:latin typeface="century-gothic"/>
            </a:endParaRPr>
          </a:p>
          <a:p>
            <a:pPr algn="l"/>
            <a:endParaRPr lang="fr-FR" b="1" i="0" dirty="0">
              <a:solidFill>
                <a:srgbClr val="333333"/>
              </a:solidFill>
              <a:effectLst/>
              <a:highlight>
                <a:srgbClr val="EEE6E3"/>
              </a:highlight>
              <a:latin typeface="century-gothic"/>
            </a:endParaRPr>
          </a:p>
          <a:p>
            <a:pPr algn="l"/>
            <a:endParaRPr lang="fr-FR" b="0" i="0" dirty="0">
              <a:solidFill>
                <a:srgbClr val="333333"/>
              </a:solidFill>
              <a:effectLst/>
              <a:highlight>
                <a:srgbClr val="EEE6E3"/>
              </a:highlight>
              <a:latin typeface="century-gothic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17F95F9-EFB3-D90A-870B-570057771150}"/>
              </a:ext>
            </a:extLst>
          </p:cNvPr>
          <p:cNvSpPr txBox="1"/>
          <p:nvPr/>
        </p:nvSpPr>
        <p:spPr>
          <a:xfrm>
            <a:off x="849085" y="544285"/>
            <a:ext cx="10874829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Mesures à court terme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6C9CCD4-B689-9985-58DE-190A1114917C}"/>
              </a:ext>
            </a:extLst>
          </p:cNvPr>
          <p:cNvSpPr txBox="1"/>
          <p:nvPr/>
        </p:nvSpPr>
        <p:spPr>
          <a:xfrm>
            <a:off x="4582886" y="1196875"/>
            <a:ext cx="35596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fr-FR" b="1" i="0" dirty="0">
              <a:solidFill>
                <a:srgbClr val="333333"/>
              </a:solidFill>
              <a:effectLst/>
              <a:highlight>
                <a:srgbClr val="EEE6E3"/>
              </a:highlight>
              <a:latin typeface="century-gothic"/>
            </a:endParaRPr>
          </a:p>
          <a:p>
            <a:pPr algn="l"/>
            <a:endParaRPr lang="fr-FR" b="1" i="0" dirty="0">
              <a:solidFill>
                <a:srgbClr val="333333"/>
              </a:solidFill>
              <a:effectLst/>
              <a:highlight>
                <a:srgbClr val="EEE6E3"/>
              </a:highlight>
              <a:latin typeface="century-gothic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E9F96CB6-8753-BCAE-237E-C53EF284725F}"/>
              </a:ext>
            </a:extLst>
          </p:cNvPr>
          <p:cNvSpPr/>
          <p:nvPr/>
        </p:nvSpPr>
        <p:spPr>
          <a:xfrm>
            <a:off x="6988628" y="1379639"/>
            <a:ext cx="4550229" cy="2334519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pPr algn="ctr"/>
            <a:r>
              <a:rPr lang="fr-CH" sz="2400" b="1" dirty="0"/>
              <a:t>Mesures qui touchent aux prestation </a:t>
            </a:r>
          </a:p>
          <a:p>
            <a:pPr algn="ctr"/>
            <a:endParaRPr lang="fr-CH" sz="2400" b="1" dirty="0"/>
          </a:p>
          <a:p>
            <a:pPr algn="ctr"/>
            <a:endParaRPr lang="fr-CH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4FD514FA-B16B-8989-2A0F-BE4CB7AEAAF0}"/>
              </a:ext>
            </a:extLst>
          </p:cNvPr>
          <p:cNvSpPr/>
          <p:nvPr/>
        </p:nvSpPr>
        <p:spPr>
          <a:xfrm>
            <a:off x="1409697" y="1417559"/>
            <a:ext cx="4550229" cy="2334519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pPr algn="ctr"/>
            <a:r>
              <a:rPr lang="fr-CH" sz="2400" b="1" dirty="0"/>
              <a:t>Mesures qui touchent aux conditions de travail </a:t>
            </a:r>
          </a:p>
          <a:p>
            <a:pPr algn="ctr"/>
            <a:endParaRPr lang="fr-CH" sz="2400" b="1" dirty="0"/>
          </a:p>
          <a:p>
            <a:pPr algn="ctr"/>
            <a:endParaRPr lang="fr-CH" sz="24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9BB9E25-6D79-482E-7D74-C75BF1A6209B}"/>
              </a:ext>
            </a:extLst>
          </p:cNvPr>
          <p:cNvSpPr txBox="1"/>
          <p:nvPr/>
        </p:nvSpPr>
        <p:spPr>
          <a:xfrm>
            <a:off x="250371" y="4125767"/>
            <a:ext cx="112122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3200" b="1" dirty="0"/>
              <a:t>=  DOUBLE PEINE POUR LES FONCTIONNAIRES QUI </a:t>
            </a:r>
          </a:p>
          <a:p>
            <a:r>
              <a:rPr lang="fr-CH" sz="3200" b="1" dirty="0"/>
              <a:t>     BENEFICIENT DE PRESTATIONS </a:t>
            </a:r>
          </a:p>
          <a:p>
            <a:r>
              <a:rPr lang="fr-CH" sz="3200" b="1" dirty="0"/>
              <a:t>     (subventions assurances maladies non indexée;</a:t>
            </a:r>
          </a:p>
          <a:p>
            <a:r>
              <a:rPr lang="fr-CH" sz="3200" b="1" dirty="0"/>
              <a:t>      augmentation taxes d’études ; ….</a:t>
            </a:r>
          </a:p>
          <a:p>
            <a:endParaRPr lang="fr-CH" sz="3200" b="1" dirty="0"/>
          </a:p>
        </p:txBody>
      </p:sp>
    </p:spTree>
    <p:extLst>
      <p:ext uri="{BB962C8B-B14F-4D97-AF65-F5344CB8AC3E}">
        <p14:creationId xmlns:p14="http://schemas.microsoft.com/office/powerpoint/2010/main" val="3119664035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58C9B-F807-1711-D0F1-6FA89E05B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C1D2F15E-9344-FE54-18FE-060313DCA3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94F2A93C-1C1B-32FC-AC5B-F89DEA3ABAAB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B2585C8-F05A-36E1-A0DB-8E5C7A7E4454}"/>
              </a:ext>
            </a:extLst>
          </p:cNvPr>
          <p:cNvSpPr txBox="1"/>
          <p:nvPr/>
        </p:nvSpPr>
        <p:spPr>
          <a:xfrm>
            <a:off x="849085" y="544285"/>
            <a:ext cx="10874829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RAPPEL DE MESURES DÉJÀ PREVUES PAR LE CONSEIL D’ETAT  –  1 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B1066BA6-2E03-0AE9-F61C-F10641B41685}"/>
              </a:ext>
            </a:extLst>
          </p:cNvPr>
          <p:cNvSpPr/>
          <p:nvPr/>
        </p:nvSpPr>
        <p:spPr>
          <a:xfrm>
            <a:off x="590749" y="3755841"/>
            <a:ext cx="4550229" cy="169763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400" b="1" dirty="0"/>
              <a:t>Suppression doublement dernier salaire mensuel avant la retraite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EC671AEE-FBFA-3127-0DF0-C02EBEE7EE2C}"/>
              </a:ext>
            </a:extLst>
          </p:cNvPr>
          <p:cNvSpPr/>
          <p:nvPr/>
        </p:nvSpPr>
        <p:spPr>
          <a:xfrm>
            <a:off x="590750" y="1811814"/>
            <a:ext cx="4550229" cy="140919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pPr algn="ctr"/>
            <a:r>
              <a:rPr lang="fr-CH" sz="2400" b="1" dirty="0"/>
              <a:t>Suspension des annuités 26-29</a:t>
            </a:r>
          </a:p>
          <a:p>
            <a:pPr algn="ctr"/>
            <a:endParaRPr lang="fr-CH" sz="2400" b="1" dirty="0"/>
          </a:p>
          <a:p>
            <a:pPr algn="ctr"/>
            <a:endParaRPr lang="fr-CH" sz="2400" b="1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434DD18-1B9D-3DD7-B718-26BF5FDF4F38}"/>
              </a:ext>
            </a:extLst>
          </p:cNvPr>
          <p:cNvSpPr/>
          <p:nvPr/>
        </p:nvSpPr>
        <p:spPr>
          <a:xfrm>
            <a:off x="6096000" y="1683488"/>
            <a:ext cx="5366658" cy="217005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>
              <a:solidFill>
                <a:schemeClr val="tx1"/>
              </a:solidFill>
            </a:endParaRPr>
          </a:p>
          <a:p>
            <a:pPr algn="ctr"/>
            <a:r>
              <a:rPr lang="fr-CH" sz="2000" b="1" dirty="0">
                <a:solidFill>
                  <a:schemeClr val="tx1"/>
                </a:solidFill>
              </a:rPr>
              <a:t>Annuité 26 supprimée</a:t>
            </a:r>
          </a:p>
          <a:p>
            <a:pPr algn="ctr"/>
            <a:r>
              <a:rPr lang="fr-CH" sz="2000" b="1" dirty="0">
                <a:solidFill>
                  <a:schemeClr val="tx1"/>
                </a:solidFill>
              </a:rPr>
              <a:t>Annuité 27: annoncé en </a:t>
            </a:r>
            <a:r>
              <a:rPr lang="fr-CH" sz="2000" b="1" dirty="0" err="1">
                <a:solidFill>
                  <a:schemeClr val="tx1"/>
                </a:solidFill>
              </a:rPr>
              <a:t>delCE</a:t>
            </a:r>
            <a:r>
              <a:rPr lang="fr-CH" sz="2000" b="1" dirty="0">
                <a:solidFill>
                  <a:schemeClr val="tx1"/>
                </a:solidFill>
              </a:rPr>
              <a:t> RH que le Conseil d’Etat prévoit de la donner</a:t>
            </a:r>
          </a:p>
          <a:p>
            <a:pPr algn="ctr"/>
            <a:r>
              <a:rPr lang="fr-CH" sz="2000" b="1" dirty="0">
                <a:solidFill>
                  <a:schemeClr val="tx1"/>
                </a:solidFill>
              </a:rPr>
              <a:t>28 et 29: supprimé selon PFQ</a:t>
            </a:r>
          </a:p>
          <a:p>
            <a:pPr algn="ctr"/>
            <a:endParaRPr lang="fr-CH" sz="2400" b="1" dirty="0"/>
          </a:p>
          <a:p>
            <a:pPr algn="ctr"/>
            <a:endParaRPr lang="fr-CH" sz="2400" b="1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C5103B2F-7427-6CBC-711C-36EB318F04AD}"/>
              </a:ext>
            </a:extLst>
          </p:cNvPr>
          <p:cNvSpPr/>
          <p:nvPr/>
        </p:nvSpPr>
        <p:spPr>
          <a:xfrm>
            <a:off x="6286499" y="3886711"/>
            <a:ext cx="4751619" cy="156676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000" b="1" dirty="0">
              <a:solidFill>
                <a:schemeClr val="tx1"/>
              </a:solidFill>
            </a:endParaRPr>
          </a:p>
          <a:p>
            <a:pPr algn="ctr"/>
            <a:endParaRPr lang="fr-CH" sz="2000" b="1" dirty="0">
              <a:solidFill>
                <a:schemeClr val="tx1"/>
              </a:solidFill>
            </a:endParaRPr>
          </a:p>
          <a:p>
            <a:pPr algn="ctr"/>
            <a:r>
              <a:rPr lang="fr-CH" sz="2000" b="1" dirty="0">
                <a:solidFill>
                  <a:schemeClr val="tx1"/>
                </a:solidFill>
              </a:rPr>
              <a:t>En cours d’examen à la commission du personnel (le Cartel a été auditionné)</a:t>
            </a:r>
          </a:p>
          <a:p>
            <a:pPr algn="ctr"/>
            <a:endParaRPr lang="fr-CH" sz="2000" b="1" dirty="0"/>
          </a:p>
          <a:p>
            <a:pPr algn="ctr"/>
            <a:endParaRPr lang="fr-CH" sz="2400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6660280-5536-883C-4862-360011E7DB88}"/>
              </a:ext>
            </a:extLst>
          </p:cNvPr>
          <p:cNvSpPr txBox="1"/>
          <p:nvPr/>
        </p:nvSpPr>
        <p:spPr>
          <a:xfrm>
            <a:off x="7141026" y="1098713"/>
            <a:ext cx="3907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3200" b="1" dirty="0"/>
              <a:t>Etat des lieux: </a:t>
            </a:r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46828B9D-2838-0CD7-4853-715DB05F5CE3}"/>
              </a:ext>
            </a:extLst>
          </p:cNvPr>
          <p:cNvSpPr/>
          <p:nvPr/>
        </p:nvSpPr>
        <p:spPr>
          <a:xfrm>
            <a:off x="5257800" y="2394857"/>
            <a:ext cx="740229" cy="34834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4A220453-FD78-7339-1BF0-7A4103DB86A4}"/>
              </a:ext>
            </a:extLst>
          </p:cNvPr>
          <p:cNvSpPr/>
          <p:nvPr/>
        </p:nvSpPr>
        <p:spPr>
          <a:xfrm flipV="1">
            <a:off x="5257800" y="4438318"/>
            <a:ext cx="740229" cy="32540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32854172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BDEE5-6BF1-1A88-9B93-AE6D8FC8E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7609ECFF-89B1-64DE-2E6C-52D0998DFE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FE57AEA2-6561-12BE-4A02-98AD7461FD77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5F3FC5D-2196-8D07-2BB9-BDD77D12AD4E}"/>
              </a:ext>
            </a:extLst>
          </p:cNvPr>
          <p:cNvSpPr txBox="1"/>
          <p:nvPr/>
        </p:nvSpPr>
        <p:spPr>
          <a:xfrm>
            <a:off x="849085" y="544285"/>
            <a:ext cx="10874829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RAPPEL DE MESURES DÉJÀ PREVUES PAR LE CONSEIL D’ETAT - 2 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B7A67484-0BC3-E173-D716-7720A547272B}"/>
              </a:ext>
            </a:extLst>
          </p:cNvPr>
          <p:cNvSpPr/>
          <p:nvPr/>
        </p:nvSpPr>
        <p:spPr>
          <a:xfrm>
            <a:off x="389361" y="3087725"/>
            <a:ext cx="4751618" cy="169763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400" b="1" dirty="0"/>
              <a:t>Augmentation du temps d’enseignement au CO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2E849DBE-CE37-ADCC-F023-0FDAC494670B}"/>
              </a:ext>
            </a:extLst>
          </p:cNvPr>
          <p:cNvSpPr/>
          <p:nvPr/>
        </p:nvSpPr>
        <p:spPr>
          <a:xfrm>
            <a:off x="294116" y="1358334"/>
            <a:ext cx="4765021" cy="1654696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pPr algn="ctr"/>
            <a:endParaRPr lang="fr-CH" sz="2400" b="1" dirty="0"/>
          </a:p>
          <a:p>
            <a:pPr algn="ctr"/>
            <a:r>
              <a:rPr lang="fr-CH" sz="2400" b="1" dirty="0"/>
              <a:t>Augmentation nbr d’élèves en classe d’accueil</a:t>
            </a:r>
          </a:p>
          <a:p>
            <a:pPr algn="ctr"/>
            <a:endParaRPr lang="fr-CH" sz="2400" b="1" dirty="0"/>
          </a:p>
          <a:p>
            <a:pPr algn="ctr"/>
            <a:endParaRPr lang="fr-CH" sz="2400" b="1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0C32CAE1-4848-C942-7CDB-02B252DA86A0}"/>
              </a:ext>
            </a:extLst>
          </p:cNvPr>
          <p:cNvSpPr/>
          <p:nvPr/>
        </p:nvSpPr>
        <p:spPr>
          <a:xfrm>
            <a:off x="6193973" y="1512269"/>
            <a:ext cx="5181598" cy="157545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>
              <a:solidFill>
                <a:schemeClr val="tx1"/>
              </a:solidFill>
            </a:endParaRPr>
          </a:p>
          <a:p>
            <a:pPr algn="ctr"/>
            <a:r>
              <a:rPr lang="fr-CH" sz="2000" b="1" dirty="0">
                <a:solidFill>
                  <a:schemeClr val="tx1"/>
                </a:solidFill>
              </a:rPr>
              <a:t>Acté par un changement de </a:t>
            </a:r>
            <a:r>
              <a:rPr lang="fr-CH" sz="2000" b="1" dirty="0" err="1">
                <a:solidFill>
                  <a:schemeClr val="tx1"/>
                </a:solidFill>
              </a:rPr>
              <a:t>réglement</a:t>
            </a:r>
            <a:endParaRPr lang="fr-CH" sz="2400" b="1" dirty="0"/>
          </a:p>
          <a:p>
            <a:pPr algn="ctr"/>
            <a:endParaRPr lang="fr-CH" sz="2400" b="1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13735CC2-3D92-73B8-08F6-5E52A70409A2}"/>
              </a:ext>
            </a:extLst>
          </p:cNvPr>
          <p:cNvSpPr/>
          <p:nvPr/>
        </p:nvSpPr>
        <p:spPr>
          <a:xfrm>
            <a:off x="6373581" y="3218595"/>
            <a:ext cx="4751619" cy="156676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000" b="1" dirty="0">
              <a:solidFill>
                <a:schemeClr val="tx1"/>
              </a:solidFill>
            </a:endParaRPr>
          </a:p>
          <a:p>
            <a:pPr algn="ctr"/>
            <a:endParaRPr lang="fr-CH" sz="2000" b="1" dirty="0">
              <a:solidFill>
                <a:schemeClr val="tx1"/>
              </a:solidFill>
            </a:endParaRPr>
          </a:p>
          <a:p>
            <a:pPr algn="ctr"/>
            <a:r>
              <a:rPr lang="fr-CH" sz="2000" b="1" dirty="0">
                <a:solidFill>
                  <a:schemeClr val="tx1"/>
                </a:solidFill>
              </a:rPr>
              <a:t>En discussion (FAMCO-DIP)</a:t>
            </a:r>
            <a:endParaRPr lang="fr-CH" sz="2000" b="1" dirty="0"/>
          </a:p>
          <a:p>
            <a:pPr algn="ctr"/>
            <a:endParaRPr lang="fr-CH" sz="2400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035FCA0-17CA-D3D9-E0FB-115C1A44F36E}"/>
              </a:ext>
            </a:extLst>
          </p:cNvPr>
          <p:cNvSpPr txBox="1"/>
          <p:nvPr/>
        </p:nvSpPr>
        <p:spPr>
          <a:xfrm>
            <a:off x="7217226" y="927494"/>
            <a:ext cx="3907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3200" b="1" dirty="0"/>
              <a:t>Etat des lieux: </a:t>
            </a:r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FEFFD4AC-2D26-0B02-A885-90B7AEA545CF}"/>
              </a:ext>
            </a:extLst>
          </p:cNvPr>
          <p:cNvSpPr/>
          <p:nvPr/>
        </p:nvSpPr>
        <p:spPr>
          <a:xfrm>
            <a:off x="5257800" y="2018590"/>
            <a:ext cx="740229" cy="34834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479DAB3A-F43D-E4C4-FC9B-9B75370B304D}"/>
              </a:ext>
            </a:extLst>
          </p:cNvPr>
          <p:cNvSpPr/>
          <p:nvPr/>
        </p:nvSpPr>
        <p:spPr>
          <a:xfrm flipV="1">
            <a:off x="5355771" y="3788233"/>
            <a:ext cx="740229" cy="32540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20BA94BB-9DB3-A3C1-A295-73CC04F604F8}"/>
              </a:ext>
            </a:extLst>
          </p:cNvPr>
          <p:cNvSpPr/>
          <p:nvPr/>
        </p:nvSpPr>
        <p:spPr>
          <a:xfrm>
            <a:off x="307519" y="4860053"/>
            <a:ext cx="4751618" cy="169763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400" b="1" dirty="0"/>
              <a:t>Coupes dans le budget des HES-SO</a:t>
            </a:r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D0052C12-DC54-FDCA-A670-5FD37B68A049}"/>
              </a:ext>
            </a:extLst>
          </p:cNvPr>
          <p:cNvSpPr/>
          <p:nvPr/>
        </p:nvSpPr>
        <p:spPr>
          <a:xfrm flipV="1">
            <a:off x="5333999" y="5451569"/>
            <a:ext cx="740229" cy="32540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E7809E-AAFD-C6C4-C87A-84CE90E50364}"/>
              </a:ext>
            </a:extLst>
          </p:cNvPr>
          <p:cNvSpPr/>
          <p:nvPr/>
        </p:nvSpPr>
        <p:spPr>
          <a:xfrm>
            <a:off x="6422568" y="4914402"/>
            <a:ext cx="4751619" cy="156676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000" b="1" dirty="0">
              <a:solidFill>
                <a:schemeClr val="tx1"/>
              </a:solidFill>
            </a:endParaRPr>
          </a:p>
          <a:p>
            <a:pPr algn="ctr"/>
            <a:endParaRPr lang="fr-CH" sz="2000" b="1" dirty="0">
              <a:solidFill>
                <a:schemeClr val="tx1"/>
              </a:solidFill>
            </a:endParaRPr>
          </a:p>
          <a:p>
            <a:pPr algn="ctr"/>
            <a:r>
              <a:rPr lang="fr-CH" sz="2000" b="1" dirty="0">
                <a:solidFill>
                  <a:schemeClr val="tx1"/>
                </a:solidFill>
              </a:rPr>
              <a:t>REFERENDUM ABOUTIT – votation à faire</a:t>
            </a:r>
            <a:endParaRPr lang="fr-CH" sz="2000" b="1" dirty="0"/>
          </a:p>
          <a:p>
            <a:pPr algn="ctr"/>
            <a:endParaRPr lang="fr-CH" sz="2400" b="1" dirty="0"/>
          </a:p>
        </p:txBody>
      </p:sp>
    </p:spTree>
    <p:extLst>
      <p:ext uri="{BB962C8B-B14F-4D97-AF65-F5344CB8AC3E}">
        <p14:creationId xmlns:p14="http://schemas.microsoft.com/office/powerpoint/2010/main" val="1788307170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FA6ADF1B-F2D6-6156-3871-52373E7118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A273D19A-D03F-2A96-D39C-6A0A22C3359D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44EF1D8-1E6F-94E1-FC46-B0C7F461068C}"/>
              </a:ext>
            </a:extLst>
          </p:cNvPr>
          <p:cNvSpPr txBox="1"/>
          <p:nvPr/>
        </p:nvSpPr>
        <p:spPr>
          <a:xfrm>
            <a:off x="402771" y="544285"/>
            <a:ext cx="115824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Inventaire: ex. de mesures touchant aux conditions de travail -  </a:t>
            </a:r>
            <a:r>
              <a:rPr lang="fr-FR" sz="2400" b="1" dirty="0">
                <a:solidFill>
                  <a:srgbClr val="FF0000"/>
                </a:solidFill>
              </a:rPr>
              <a:t>organisationnelles  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49ABDA4F-3977-ECBB-C9ED-F668CC7A719E}"/>
              </a:ext>
            </a:extLst>
          </p:cNvPr>
          <p:cNvSpPr/>
          <p:nvPr/>
        </p:nvSpPr>
        <p:spPr>
          <a:xfrm>
            <a:off x="206828" y="1170878"/>
            <a:ext cx="5698667" cy="3691054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pPr algn="ctr"/>
            <a:r>
              <a:rPr lang="fr-CH" sz="2400" b="1" dirty="0"/>
              <a:t>Non-remplacement partiel des départs/attrition (Petit Etat-EPA)</a:t>
            </a:r>
          </a:p>
          <a:p>
            <a:pPr algn="ctr"/>
            <a:r>
              <a:rPr lang="fr-CH" sz="2400" b="1" dirty="0"/>
              <a:t>90 postes/an Petit Etat et 60 postes/an EPA, dans les fonction admin-adjoint-e-s scientifiques et d’encadrement</a:t>
            </a:r>
          </a:p>
          <a:p>
            <a:pPr algn="ctr"/>
            <a:endParaRPr lang="fr-CH" sz="2400" b="1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F27E4565-16C5-B0EA-023F-A0B97EC48E8F}"/>
              </a:ext>
            </a:extLst>
          </p:cNvPr>
          <p:cNvSpPr/>
          <p:nvPr/>
        </p:nvSpPr>
        <p:spPr>
          <a:xfrm>
            <a:off x="5905496" y="1010571"/>
            <a:ext cx="6079675" cy="3092097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/>
              <a:t>Augmentation du nombre de périodes d'enseignement des maîtres et maîtresses de disciplines spéciales au secondaire (gymnastique, arts, etc.) </a:t>
            </a:r>
          </a:p>
          <a:p>
            <a:pPr algn="ctr"/>
            <a:endParaRPr lang="fr-CH" sz="2400" b="1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EB584110-B19F-BCA3-76A4-EDBB9AC707AE}"/>
              </a:ext>
            </a:extLst>
          </p:cNvPr>
          <p:cNvSpPr/>
          <p:nvPr/>
        </p:nvSpPr>
        <p:spPr>
          <a:xfrm>
            <a:off x="4997072" y="4343400"/>
            <a:ext cx="4038601" cy="1751907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/>
              <a:t>Hausse d'un élève par classe au CO </a:t>
            </a:r>
          </a:p>
          <a:p>
            <a:pPr algn="ctr"/>
            <a:endParaRPr lang="fr-CH" sz="2400" b="1" dirty="0"/>
          </a:p>
        </p:txBody>
      </p:sp>
    </p:spTree>
    <p:extLst>
      <p:ext uri="{BB962C8B-B14F-4D97-AF65-F5344CB8AC3E}">
        <p14:creationId xmlns:p14="http://schemas.microsoft.com/office/powerpoint/2010/main" val="3618465741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AAC46-685B-BDA4-D57C-7FCD47AFA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BA27A35B-F818-B80A-AFB6-F5614B8D8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056" y="5724501"/>
            <a:ext cx="2514602" cy="959328"/>
          </a:xfrm>
          <a:prstGeom prst="rect">
            <a:avLst/>
          </a:prstGeom>
        </p:spPr>
      </p:pic>
      <p:sp>
        <p:nvSpPr>
          <p:cNvPr id="10" name="Signe Moins 9">
            <a:extLst>
              <a:ext uri="{FF2B5EF4-FFF2-40B4-BE49-F238E27FC236}">
                <a16:creationId xmlns:a16="http://schemas.microsoft.com/office/drawing/2014/main" id="{B1D294C3-D840-5BB7-97E2-33A041680E29}"/>
              </a:ext>
            </a:extLst>
          </p:cNvPr>
          <p:cNvSpPr/>
          <p:nvPr/>
        </p:nvSpPr>
        <p:spPr>
          <a:xfrm>
            <a:off x="-460654" y="6466114"/>
            <a:ext cx="10396389" cy="217715"/>
          </a:xfrm>
          <a:prstGeom prst="mathMinu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srgbClr val="C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E8822F3-BF6A-5338-2626-799364B607F4}"/>
              </a:ext>
            </a:extLst>
          </p:cNvPr>
          <p:cNvSpPr txBox="1"/>
          <p:nvPr/>
        </p:nvSpPr>
        <p:spPr>
          <a:xfrm>
            <a:off x="402771" y="544285"/>
            <a:ext cx="115824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/>
              <a:t>Inventaire: ex. de mesures touchant aux conditions de travail -  </a:t>
            </a:r>
            <a:r>
              <a:rPr lang="fr-FR" sz="2400" b="1" dirty="0">
                <a:solidFill>
                  <a:srgbClr val="FF0000"/>
                </a:solidFill>
              </a:rPr>
              <a:t>organisationnelles  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46A689C0-003B-1351-CFC5-735CCA18A077}"/>
              </a:ext>
            </a:extLst>
          </p:cNvPr>
          <p:cNvSpPr/>
          <p:nvPr/>
        </p:nvSpPr>
        <p:spPr>
          <a:xfrm>
            <a:off x="5389224" y="1094413"/>
            <a:ext cx="6624494" cy="260779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/>
              <a:t>PRIVATISATION DES SERVICES de nettoyage, blanchisserie, sécurité, manutention, …</a:t>
            </a:r>
          </a:p>
          <a:p>
            <a:pPr algn="ctr"/>
            <a:endParaRPr lang="fr-CH" sz="2400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7539E234-8717-C1E3-578D-37FB45F590F1}"/>
              </a:ext>
            </a:extLst>
          </p:cNvPr>
          <p:cNvSpPr/>
          <p:nvPr/>
        </p:nvSpPr>
        <p:spPr>
          <a:xfrm>
            <a:off x="343817" y="1133499"/>
            <a:ext cx="4790911" cy="2141141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/>
              <a:t>Suppression du « pont de fin d’année »</a:t>
            </a:r>
          </a:p>
          <a:p>
            <a:pPr algn="ctr"/>
            <a:endParaRPr lang="fr-CH" sz="2400" b="1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F53888F1-CCD1-B3A6-DA13-4E8EB29ECE03}"/>
              </a:ext>
            </a:extLst>
          </p:cNvPr>
          <p:cNvSpPr/>
          <p:nvPr/>
        </p:nvSpPr>
        <p:spPr>
          <a:xfrm>
            <a:off x="402772" y="3274640"/>
            <a:ext cx="3645122" cy="137117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/>
              <a:t>Baisse de l’indemnité pour téléphone</a:t>
            </a:r>
          </a:p>
          <a:p>
            <a:pPr algn="ctr"/>
            <a:endParaRPr lang="fr-CH" sz="24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D18DACFD-CDF0-AAAE-0CF5-ACBB9CBD7730}"/>
              </a:ext>
            </a:extLst>
          </p:cNvPr>
          <p:cNvSpPr/>
          <p:nvPr/>
        </p:nvSpPr>
        <p:spPr>
          <a:xfrm rot="20770254">
            <a:off x="6521015" y="3960858"/>
            <a:ext cx="6031908" cy="2392483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/>
              <a:t>Regroupement hiérarchique des fonctions RH (centralisé à l’OPE + référent départ.= diminution de 20% des effectifs</a:t>
            </a:r>
          </a:p>
          <a:p>
            <a:pPr algn="ctr"/>
            <a:endParaRPr lang="fr-CH" sz="2400" b="1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CAE72236-7AE4-D704-3CAE-F9A15CC45EEE}"/>
              </a:ext>
            </a:extLst>
          </p:cNvPr>
          <p:cNvSpPr/>
          <p:nvPr/>
        </p:nvSpPr>
        <p:spPr>
          <a:xfrm rot="21067413">
            <a:off x="1877345" y="4057649"/>
            <a:ext cx="5427934" cy="219889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2400" b="1" dirty="0"/>
          </a:p>
          <a:p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OCSIN - Transformation graduelle des contrats L.S.E. (location de service) en auxiliaires /50 personnes</a:t>
            </a:r>
            <a:endParaRPr lang="fr-CH" sz="2400" dirty="0">
              <a:solidFill>
                <a:schemeClr val="bg1"/>
              </a:solidFill>
            </a:endParaRPr>
          </a:p>
          <a:p>
            <a:pPr algn="ctr"/>
            <a:endParaRPr lang="fr-CH" sz="2400" b="1" dirty="0"/>
          </a:p>
        </p:txBody>
      </p:sp>
    </p:spTree>
    <p:extLst>
      <p:ext uri="{BB962C8B-B14F-4D97-AF65-F5344CB8AC3E}">
        <p14:creationId xmlns:p14="http://schemas.microsoft.com/office/powerpoint/2010/main" val="4034666156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1265</TotalTime>
  <Words>2269</Words>
  <Application>Microsoft Office PowerPoint</Application>
  <PresentationFormat>Grand écran</PresentationFormat>
  <Paragraphs>221</Paragraphs>
  <Slides>19</Slides>
  <Notes>19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century-gothic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Genevieve Preti</dc:creator>
  <cp:lastModifiedBy>Genevieve Preti</cp:lastModifiedBy>
  <cp:revision>20</cp:revision>
  <dcterms:created xsi:type="dcterms:W3CDTF">2024-07-24T09:42:39Z</dcterms:created>
  <dcterms:modified xsi:type="dcterms:W3CDTF">2026-05-21T12:19:47Z</dcterms:modified>
</cp:coreProperties>
</file>