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Play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000000"/>
          </p15:clr>
        </p15:guide>
        <p15:guide id="2" orient="horz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jd7gHlzCTvweUSmiSWajXeSbNl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Play-bold.fntdata"/><Relationship Id="rId10" Type="http://schemas.openxmlformats.org/officeDocument/2006/relationships/slide" Target="slides/slide5.xml"/><Relationship Id="rId21" Type="http://schemas.openxmlformats.org/officeDocument/2006/relationships/font" Target="fonts/Play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r-FR" sz="2000">
                <a:solidFill>
                  <a:schemeClr val="dk1"/>
                </a:solidFill>
              </a:rPr>
              <a:t>Présentation PB27 et le PFQ27-30 à 12h00, puis avons suivi la présentation par Mmes Kast, Hiltpold et Fontanet.</a:t>
            </a:r>
            <a:endParaRPr sz="2000">
              <a:solidFill>
                <a:schemeClr val="dk1"/>
              </a:solidFill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fr-FR" sz="2000">
                <a:solidFill>
                  <a:schemeClr val="dk1"/>
                </a:solidFill>
              </a:rPr>
              <a:t>Nous avons ensuite épluché les documents pour créer la présentation qui va suivre. Certains éléments nous ont forcément échappés et nous n’avons pas réussi à couvrir tous les secteurs. </a:t>
            </a:r>
            <a:endParaRPr sz="2000">
              <a:solidFill>
                <a:schemeClr val="dk1"/>
              </a:solidFill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r-FR" sz="2000">
                <a:solidFill>
                  <a:schemeClr val="dk1"/>
                </a:solidFill>
              </a:rPr>
              <a:t>Merci pour votre indulgence !</a:t>
            </a:r>
            <a:endParaRPr sz="300"/>
          </a:p>
        </p:txBody>
      </p:sp>
      <p:sp>
        <p:nvSpPr>
          <p:cNvPr id="83" name="Google Shape;8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b89b83cdd_2_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g3fb89b83cdd_2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fb89b83cdd_2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Pas encore reçu l’inflation pour 2026 car octobre à octobre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22 annuité = 35% d’augmentation de salaire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Salaire inssufisant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Mesures avec changement de loi (acceptation par le Grand conseil)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Mesures avec changement de </a:t>
            </a:r>
            <a:r>
              <a:rPr lang="fr-FR"/>
              <a:t>règlement</a:t>
            </a:r>
            <a:r>
              <a:rPr lang="fr-FR"/>
              <a:t> (fait par le Conseil d’Etat)</a:t>
            </a:r>
            <a:endParaRPr/>
          </a:p>
        </p:txBody>
      </p:sp>
      <p:sp>
        <p:nvSpPr>
          <p:cNvPr id="149" name="Google Shape;14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5" name="Google Shape;15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Dire que vous pourrez parler de votre secteur à la fin</a:t>
            </a:r>
            <a:endParaRPr/>
          </a:p>
        </p:txBody>
      </p:sp>
      <p:sp>
        <p:nvSpPr>
          <p:cNvPr id="163" name="Google Shape;163;p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b89b83cdd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b89b83cd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MAnque de 2 mia par 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Pas de </a:t>
            </a:r>
            <a:r>
              <a:rPr lang="fr-FR"/>
              <a:t>recherche</a:t>
            </a:r>
            <a:r>
              <a:rPr lang="fr-FR"/>
              <a:t> de recette.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b89b83cdd_3_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g3fb89b83cdd_3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fb89b83cdd_3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b89b83cdd_2_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g3fb89b83cdd_2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3fb89b83cdd_2_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9"/>
          <p:cNvSpPr txBox="1"/>
          <p:nvPr>
            <p:ph idx="2" type="body"/>
          </p:nvPr>
        </p:nvSpPr>
        <p:spPr>
          <a:xfrm>
            <a:off x="839788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9"/>
          <p:cNvSpPr txBox="1"/>
          <p:nvPr>
            <p:ph idx="4" type="body"/>
          </p:nvPr>
        </p:nvSpPr>
        <p:spPr>
          <a:xfrm>
            <a:off x="6172200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type="ctrTitle"/>
          </p:nvPr>
        </p:nvSpPr>
        <p:spPr>
          <a:xfrm>
            <a:off x="1232175" y="173920"/>
            <a:ext cx="9144000" cy="1303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fr-FR"/>
              <a:t>PB 27 et PFQ 27-30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92" name="Google Shape;92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099" y="0"/>
            <a:ext cx="106097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3"/>
          <p:cNvSpPr txBox="1"/>
          <p:nvPr/>
        </p:nvSpPr>
        <p:spPr>
          <a:xfrm>
            <a:off x="7506150" y="94100"/>
            <a:ext cx="4213200" cy="10467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</a:rPr>
              <a:t>Présentation du PB27 par le CE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101" name="Google Shape;101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/>
              <a:t>ld</a:t>
            </a:r>
            <a:endParaRPr/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300" y="0"/>
            <a:ext cx="10903399" cy="6176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7506150" y="94100"/>
            <a:ext cx="4213200" cy="10467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</a:rPr>
              <a:t>Présentation du PB27 par le CE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b89b83cdd_2_7"/>
          <p:cNvSpPr txBox="1"/>
          <p:nvPr>
            <p:ph type="title"/>
          </p:nvPr>
        </p:nvSpPr>
        <p:spPr>
          <a:xfrm>
            <a:off x="419500" y="365125"/>
            <a:ext cx="11326800" cy="1325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Rappel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fb89b83cdd_2_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15265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Depuis la fin des années 90, les baisses d’impôts cumulées génèrent chaque année un trou de 2 milliards dans les budgets de l’État. C’est une politique néo-libérale de vider les caisses, ça fait des années que ça dure.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15265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La dette et le coût de la dette diminue depuis 2021, malgré les annonce de budget déficitaire.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En très bref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14630" lvl="0" marL="2286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80"/>
              <a:buChar char="•"/>
            </a:pPr>
            <a:r>
              <a:rPr lang="fr-FR" sz="2580"/>
              <a:t>Le CE annonce un budget déficitaire de 546.2 millions</a:t>
            </a:r>
            <a:endParaRPr sz="2580"/>
          </a:p>
          <a:p>
            <a:pPr indent="-214630" lvl="0" marL="228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80"/>
              <a:buChar char="•"/>
            </a:pPr>
            <a:r>
              <a:rPr lang="fr-FR" sz="2580"/>
              <a:t>Dans le PFQ, le CE prévoit des budgets de plus en plus déficitaires, jusqu’à près de 800 millions de déficit.</a:t>
            </a:r>
            <a:endParaRPr sz="2580"/>
          </a:p>
          <a:p>
            <a:pPr indent="-214630" lvl="0" marL="228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80"/>
              <a:buChar char="•"/>
            </a:pPr>
            <a:r>
              <a:rPr lang="fr-FR" sz="2580"/>
              <a:t>Le GC (à majorité de droite) va probablement refuser ce budget.</a:t>
            </a:r>
            <a:endParaRPr sz="2580"/>
          </a:p>
          <a:p>
            <a:pPr indent="-214630" lvl="0" marL="228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80"/>
              <a:buChar char="•"/>
            </a:pPr>
            <a:r>
              <a:rPr lang="fr-FR" sz="2580"/>
              <a:t>Gros choc : baisse moyenne de 4% sur toutes les subventions (pas linéaires, chaque département doit faire sa cuisine interne).</a:t>
            </a:r>
            <a:endParaRPr sz="2580"/>
          </a:p>
          <a:p>
            <a:pPr indent="-160655" lvl="0" marL="228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730"/>
              <a:buChar char="•"/>
            </a:pPr>
            <a:r>
              <a:rPr lang="fr-FR" sz="2580"/>
              <a:t>ECOGE: </a:t>
            </a:r>
            <a:r>
              <a:rPr lang="fr-FR" sz="2580"/>
              <a:t>37 </a:t>
            </a:r>
            <a:r>
              <a:rPr lang="fr-FR" sz="2580"/>
              <a:t>mesures retenues sont </a:t>
            </a:r>
            <a:r>
              <a:rPr lang="fr-FR" sz="2580"/>
              <a:t>intégrées</a:t>
            </a:r>
            <a:r>
              <a:rPr lang="fr-FR" sz="2580"/>
              <a:t> au PB27 ou PFQ, 15 sont à l’étude et 25 sont </a:t>
            </a:r>
            <a:r>
              <a:rPr lang="fr-FR" sz="2580"/>
              <a:t>rejetées</a:t>
            </a:r>
            <a:r>
              <a:rPr lang="fr-FR" sz="2580"/>
              <a:t>.</a:t>
            </a:r>
            <a:endParaRPr sz="258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/>
          <p:nvPr>
            <p:ph type="title"/>
          </p:nvPr>
        </p:nvSpPr>
        <p:spPr>
          <a:xfrm>
            <a:off x="565425" y="365125"/>
            <a:ext cx="10980000" cy="1325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Les grands enjeux PB 27 et PFQ 27-30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Indexation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Annuités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Postes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fr-FR"/>
              <a:t>ECOGE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Indexation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Indexation non accordée pour 2027.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3,2% environ de perte </a:t>
            </a:r>
            <a:r>
              <a:rPr lang="fr-FR"/>
              <a:t>d’indexation depuis 2021, correspond à un manque de salaire, et donc à une perte de pouvoir d’achat.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Perte pour le 2e pilier.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/>
          <p:nvPr>
            <p:ph type="title"/>
          </p:nvPr>
        </p:nvSpPr>
        <p:spPr>
          <a:xfrm>
            <a:off x="510700" y="365125"/>
            <a:ext cx="11126100" cy="1325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Annuité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921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fr-FR"/>
              <a:t>A</a:t>
            </a:r>
            <a:r>
              <a:rPr lang="fr-FR"/>
              <a:t>nnuité 2027 accordée selon le budget.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L’annuité n’est accordée qu’une année sur deux selon le PFQ.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21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fr-FR"/>
              <a:t>Perte pour le 2e pilier.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/>
          <p:nvPr>
            <p:ph type="title"/>
          </p:nvPr>
        </p:nvSpPr>
        <p:spPr>
          <a:xfrm>
            <a:off x="510700" y="365125"/>
            <a:ext cx="11199000" cy="1325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Postes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"/>
          <p:cNvSpPr txBox="1"/>
          <p:nvPr>
            <p:ph idx="1" type="body"/>
          </p:nvPr>
        </p:nvSpPr>
        <p:spPr>
          <a:xfrm>
            <a:off x="852400" y="1862100"/>
            <a:ext cx="10515600" cy="48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3200" lvl="0" marL="2286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 sz="2400"/>
              <a:t>35 postes par an non-remplacés pendant 3 ans.</a:t>
            </a:r>
            <a:endParaRPr sz="2400"/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400"/>
          </a:p>
          <a:p>
            <a:pPr indent="-203200" lvl="0" marL="228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 sz="2400"/>
              <a:t>Augmentation de 363.6 ETP (c-à-d 1.9%) pour 2027</a:t>
            </a:r>
            <a:endParaRPr sz="2400"/>
          </a:p>
          <a:p>
            <a:pPr indent="-266700" lvl="2" marL="11430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fr-FR" sz="2400"/>
              <a:t>165.6 en crédit supplémentaire du PB26</a:t>
            </a:r>
            <a:endParaRPr sz="2400"/>
          </a:p>
          <a:p>
            <a:pPr indent="-266700" lvl="2" marL="11430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lang="fr-FR" sz="2400"/>
              <a:t>89.9 postes financés par le SECO (Secrétariat</a:t>
            </a:r>
            <a:r>
              <a:rPr lang="fr-FR" sz="2400"/>
              <a:t> d’Etat à l’économie)</a:t>
            </a:r>
            <a:endParaRPr sz="2400"/>
          </a:p>
          <a:p>
            <a:pPr indent="-266700" lvl="2" marL="11430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b="1" lang="fr-FR" sz="2400"/>
              <a:t>108.1 ETP pour 2027, c’est-à-dire une augmentation de 0.6%.</a:t>
            </a:r>
            <a:endParaRPr b="1" sz="2400"/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400"/>
          </a:p>
          <a:p>
            <a:pPr indent="-203200" lvl="0" marL="228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 sz="2400"/>
              <a:t>On est proche d’un </a:t>
            </a:r>
            <a:r>
              <a:rPr i="1" lang="fr-FR" sz="2400"/>
              <a:t>stop personal</a:t>
            </a:r>
            <a:r>
              <a:rPr lang="fr-FR" sz="2400"/>
              <a:t>. 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Mesures ECOGE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9"/>
          <p:cNvSpPr txBox="1"/>
          <p:nvPr>
            <p:ph idx="1" type="body"/>
          </p:nvPr>
        </p:nvSpPr>
        <p:spPr>
          <a:xfrm>
            <a:off x="838200" y="18570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247.7 millions d’économies en 2027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25 Mesures rejetées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37 Mesures adoptées, dont 13 avec modifications.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15 Mesures à l’étude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/>
          <p:nvPr>
            <p:ph type="title"/>
          </p:nvPr>
        </p:nvSpPr>
        <p:spPr>
          <a:xfrm>
            <a:off x="547175" y="365125"/>
            <a:ext cx="11180700" cy="11670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Mesures globales (non exhaustif)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0"/>
          <p:cNvSpPr txBox="1"/>
          <p:nvPr>
            <p:ph idx="1" type="body"/>
          </p:nvPr>
        </p:nvSpPr>
        <p:spPr>
          <a:xfrm>
            <a:off x="838200" y="1690700"/>
            <a:ext cx="110175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7325" lvl="0" marL="2286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fr-FR" sz="1940"/>
              <a:t>Suppression du doublement du dernier salaire au départ à la retraite</a:t>
            </a:r>
            <a:endParaRPr sz="1940"/>
          </a:p>
          <a:p>
            <a:pPr indent="-187325" lvl="0" marL="22860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fr-FR" sz="1940"/>
              <a:t>Diminution du nombre et de la durée des séjours hospitaliers</a:t>
            </a:r>
            <a:endParaRPr sz="1940"/>
          </a:p>
          <a:p>
            <a:pPr indent="-187325" lvl="0" marL="22860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fr-FR" sz="1940"/>
              <a:t>Non-remplacement partiel des départs à la retraite</a:t>
            </a:r>
            <a:endParaRPr sz="1940"/>
          </a:p>
          <a:p>
            <a:pPr indent="-187325" lvl="0" marL="22860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fr-FR" sz="1940"/>
              <a:t>Réduction de deux jours p</a:t>
            </a:r>
            <a:r>
              <a:rPr lang="fr-FR" sz="1940"/>
              <a:t>o</a:t>
            </a:r>
            <a:r>
              <a:rPr lang="fr-FR" sz="1940"/>
              <a:t>ur le pont de fin d’année civile (ça aurait pu être trois jours, les mobilisations ont au moins gratté ça)</a:t>
            </a:r>
            <a:endParaRPr sz="1940"/>
          </a:p>
          <a:p>
            <a:pPr indent="-187325" lvl="0" marL="22860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fr-FR" sz="1940"/>
              <a:t>Augmentation des contributions par les résident·e·s en EMS et les bénéficiaires d’aide à domicile</a:t>
            </a:r>
            <a:endParaRPr sz="1940"/>
          </a:p>
          <a:p>
            <a:pPr indent="-187325" lvl="0" marL="22860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fr-FR" sz="1940"/>
              <a:t>Réduction des prestations dans le cadre de l’aide sociale</a:t>
            </a:r>
            <a:endParaRPr sz="1940"/>
          </a:p>
          <a:p>
            <a:pPr indent="-187325" lvl="0" marL="22860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fr-FR" sz="1940"/>
              <a:t>Réduction du financement de la culture et du sport</a:t>
            </a:r>
            <a:endParaRPr sz="1940"/>
          </a:p>
          <a:p>
            <a:pPr indent="-187325" lvl="0" marL="228600" rtl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40"/>
              <a:buChar char="•"/>
            </a:pPr>
            <a:r>
              <a:rPr lang="fr-FR" sz="1940"/>
              <a:t>Augmentation des taxes universitaires</a:t>
            </a:r>
            <a:endParaRPr sz="1940"/>
          </a:p>
          <a:p>
            <a:pPr indent="-64135" lvl="0" marL="2286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40"/>
              <a:buNone/>
            </a:pPr>
            <a:r>
              <a:t/>
            </a:r>
            <a:endParaRPr sz="154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/>
          <p:nvPr>
            <p:ph type="title"/>
          </p:nvPr>
        </p:nvSpPr>
        <p:spPr>
          <a:xfrm>
            <a:off x="528900" y="365125"/>
            <a:ext cx="11271900" cy="1325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Exemples spécifiques (non exhaustif)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1"/>
          <p:cNvSpPr txBox="1"/>
          <p:nvPr>
            <p:ph idx="1" type="body"/>
          </p:nvPr>
        </p:nvSpPr>
        <p:spPr>
          <a:xfrm>
            <a:off x="729575" y="1825625"/>
            <a:ext cx="112719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10000"/>
          </a:bodyPr>
          <a:lstStyle/>
          <a:p>
            <a:pPr indent="-188595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HUG et IMAD : 5.5 millions en moins pour les missions d’intérêt général.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52095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fr-FR"/>
              <a:t>Crèches : Suppression du financement pour le développement de l’accueil pré-scolaire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52095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fr-FR"/>
              <a:t>Maisons de quartiers : transfert de la FASE aux communes, ce qui engendrera des inégalités de financement</a:t>
            </a:r>
            <a:endParaRPr/>
          </a:p>
          <a:p>
            <a:pPr indent="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52095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fr-FR"/>
              <a:t>DIP : Augmentation du temps d’enseignement pour les profs des disciplines dites « spéciales » et augmentation des effectifs à l’ESII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b89b83cdd_2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3fb89b83cdd_2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g3fb89b83cdd_2_0" title="écarts budget compte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179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b89b83cdd_3_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Autres rappels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fb89b83cdd_3_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Première manifestation le 1er octobre à 18h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Grande manif de la coalition le samedi 31 octobre : l’objectif est d’embarquer les usagers et usagères qui sont également impacté·e·s par ces coupes budgétaires à répétition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Voter NON à la votation sur la HES-SO, elle correspond à une diminution de la subvention (la formulation est une arnaque)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b89b83cdd_2_2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À vous la parole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fb89b83cdd_2_2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2026-09-17T13:15:08Z</dcterms:created>
  <dc:creator>Fischer Sylvain</dc:creator>
</cp:coreProperties>
</file>